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301" r:id="rId5"/>
    <p:sldId id="364" r:id="rId6"/>
    <p:sldId id="381" r:id="rId7"/>
    <p:sldId id="376" r:id="rId8"/>
    <p:sldId id="377" r:id="rId9"/>
    <p:sldId id="383" r:id="rId10"/>
    <p:sldId id="388" r:id="rId11"/>
    <p:sldId id="421" r:id="rId12"/>
    <p:sldId id="386" r:id="rId13"/>
    <p:sldId id="422" r:id="rId14"/>
    <p:sldId id="378" r:id="rId15"/>
    <p:sldId id="431" r:id="rId16"/>
    <p:sldId id="398" r:id="rId17"/>
    <p:sldId id="392" r:id="rId18"/>
    <p:sldId id="413" r:id="rId19"/>
    <p:sldId id="418" r:id="rId20"/>
    <p:sldId id="419" r:id="rId21"/>
    <p:sldId id="414" r:id="rId22"/>
    <p:sldId id="417" r:id="rId23"/>
    <p:sldId id="416" r:id="rId24"/>
    <p:sldId id="403" r:id="rId25"/>
    <p:sldId id="393" r:id="rId26"/>
    <p:sldId id="423" r:id="rId27"/>
    <p:sldId id="424" r:id="rId28"/>
    <p:sldId id="425" r:id="rId29"/>
    <p:sldId id="411" r:id="rId30"/>
    <p:sldId id="384" r:id="rId31"/>
    <p:sldId id="429" r:id="rId32"/>
    <p:sldId id="430" r:id="rId33"/>
    <p:sldId id="432" r:id="rId34"/>
    <p:sldId id="433" r:id="rId35"/>
    <p:sldId id="434" r:id="rId36"/>
    <p:sldId id="426" r:id="rId37"/>
    <p:sldId id="427" r:id="rId38"/>
    <p:sldId id="428" r:id="rId3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12">
          <p15:clr>
            <a:srgbClr val="A4A3A4"/>
          </p15:clr>
        </p15:guide>
        <p15:guide id="2" orient="horz" pos="274">
          <p15:clr>
            <a:srgbClr val="A4A3A4"/>
          </p15:clr>
        </p15:guide>
        <p15:guide id="3" orient="horz" pos="771">
          <p15:clr>
            <a:srgbClr val="A4A3A4"/>
          </p15:clr>
        </p15:guide>
        <p15:guide id="4" orient="horz" pos="704">
          <p15:clr>
            <a:srgbClr val="A4A3A4"/>
          </p15:clr>
        </p15:guide>
        <p15:guide id="5" pos="3920">
          <p15:clr>
            <a:srgbClr val="A4A3A4"/>
          </p15:clr>
        </p15:guide>
        <p15:guide id="6" pos="271">
          <p15:clr>
            <a:srgbClr val="A4A3A4"/>
          </p15:clr>
        </p15:guide>
        <p15:guide id="7" pos="54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114" d="100"/>
          <a:sy n="114" d="100"/>
        </p:scale>
        <p:origin x="590" y="91"/>
      </p:cViewPr>
      <p:guideLst>
        <p:guide orient="horz" pos="2812"/>
        <p:guide orient="horz" pos="274"/>
        <p:guide orient="horz" pos="771"/>
        <p:guide orient="horz" pos="704"/>
        <p:guide pos="3920"/>
        <p:guide pos="271"/>
        <p:guide pos="54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DE4AB4-D5CF-9743-B2B0-78A523D0365A}" type="doc">
      <dgm:prSet loTypeId="urn:microsoft.com/office/officeart/2005/8/layout/process1" loCatId="" qsTypeId="urn:microsoft.com/office/officeart/2005/8/quickstyle/simple2" qsCatId="simple" csTypeId="urn:microsoft.com/office/officeart/2005/8/colors/colorful5" csCatId="colorful" phldr="1"/>
      <dgm:spPr/>
    </dgm:pt>
    <dgm:pt modelId="{EE9E9767-F1EB-A444-87F9-0D964AEB1B01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0AF7474B-1457-6E4B-A7BD-FB25B2BE7A10}" type="parTrans" cxnId="{C12559C8-BF4E-A54B-B775-20F3E267E75A}">
      <dgm:prSet/>
      <dgm:spPr/>
      <dgm:t>
        <a:bodyPr/>
        <a:lstStyle/>
        <a:p>
          <a:endParaRPr lang="en-US"/>
        </a:p>
      </dgm:t>
    </dgm:pt>
    <dgm:pt modelId="{976E4F5E-2C7D-2C4E-BF27-399C2A113296}" type="sibTrans" cxnId="{C12559C8-BF4E-A54B-B775-20F3E267E75A}">
      <dgm:prSet/>
      <dgm:spPr/>
      <dgm:t>
        <a:bodyPr/>
        <a:lstStyle/>
        <a:p>
          <a:endParaRPr lang="en-US"/>
        </a:p>
      </dgm:t>
    </dgm:pt>
    <dgm:pt modelId="{975FA1DC-6E45-4D46-A7C0-01FD1DCF30A1}">
      <dgm:prSet phldrT="[Text]"/>
      <dgm:spPr/>
      <dgm:t>
        <a:bodyPr/>
        <a:lstStyle/>
        <a:p>
          <a:r>
            <a:rPr lang="en-US" dirty="0"/>
            <a:t>Wrangling</a:t>
          </a:r>
        </a:p>
      </dgm:t>
    </dgm:pt>
    <dgm:pt modelId="{A24D9E8F-5A87-8E43-AFC6-8ACB3DFC5782}" type="parTrans" cxnId="{990006EC-444D-A94C-B26E-7C89030FA9F0}">
      <dgm:prSet/>
      <dgm:spPr/>
      <dgm:t>
        <a:bodyPr/>
        <a:lstStyle/>
        <a:p>
          <a:endParaRPr lang="en-US"/>
        </a:p>
      </dgm:t>
    </dgm:pt>
    <dgm:pt modelId="{4BDA46CA-35F4-D24D-B778-DF6BC882288C}" type="sibTrans" cxnId="{990006EC-444D-A94C-B26E-7C89030FA9F0}">
      <dgm:prSet/>
      <dgm:spPr/>
      <dgm:t>
        <a:bodyPr/>
        <a:lstStyle/>
        <a:p>
          <a:endParaRPr lang="en-US"/>
        </a:p>
      </dgm:t>
    </dgm:pt>
    <dgm:pt modelId="{2C8200BE-18FC-704E-BCB6-7230CEA5258B}">
      <dgm:prSet phldrT="[Text]"/>
      <dgm:spPr/>
      <dgm:t>
        <a:bodyPr/>
        <a:lstStyle/>
        <a:p>
          <a:r>
            <a:rPr lang="en-US" dirty="0"/>
            <a:t>Info System</a:t>
          </a:r>
        </a:p>
      </dgm:t>
    </dgm:pt>
    <dgm:pt modelId="{2DEF31DF-7F63-074A-B85C-3AF9F875752E}" type="parTrans" cxnId="{51D32CDE-1179-DE43-9833-5B8BD917079F}">
      <dgm:prSet/>
      <dgm:spPr/>
      <dgm:t>
        <a:bodyPr/>
        <a:lstStyle/>
        <a:p>
          <a:endParaRPr lang="en-US"/>
        </a:p>
      </dgm:t>
    </dgm:pt>
    <dgm:pt modelId="{401FD82B-FE3B-D540-BF4B-706D61F0D5AF}" type="sibTrans" cxnId="{51D32CDE-1179-DE43-9833-5B8BD917079F}">
      <dgm:prSet/>
      <dgm:spPr/>
      <dgm:t>
        <a:bodyPr/>
        <a:lstStyle/>
        <a:p>
          <a:endParaRPr lang="en-US"/>
        </a:p>
      </dgm:t>
    </dgm:pt>
    <dgm:pt modelId="{FD7A3D17-FB7D-F646-91EA-72028B692C33}" type="pres">
      <dgm:prSet presAssocID="{9ADE4AB4-D5CF-9743-B2B0-78A523D0365A}" presName="Name0" presStyleCnt="0">
        <dgm:presLayoutVars>
          <dgm:dir/>
          <dgm:resizeHandles val="exact"/>
        </dgm:presLayoutVars>
      </dgm:prSet>
      <dgm:spPr/>
    </dgm:pt>
    <dgm:pt modelId="{04D59CEF-05DC-B040-B5BA-3C71E5D544E1}" type="pres">
      <dgm:prSet presAssocID="{EE9E9767-F1EB-A444-87F9-0D964AEB1B01}" presName="node" presStyleLbl="node1" presStyleIdx="0" presStyleCnt="3">
        <dgm:presLayoutVars>
          <dgm:bulletEnabled val="1"/>
        </dgm:presLayoutVars>
      </dgm:prSet>
      <dgm:spPr/>
    </dgm:pt>
    <dgm:pt modelId="{9840CE1D-233D-1042-A8DB-A858F17A3451}" type="pres">
      <dgm:prSet presAssocID="{976E4F5E-2C7D-2C4E-BF27-399C2A113296}" presName="sibTrans" presStyleLbl="sibTrans2D1" presStyleIdx="0" presStyleCnt="2"/>
      <dgm:spPr/>
    </dgm:pt>
    <dgm:pt modelId="{42308AC6-5588-4645-B544-C4F828867396}" type="pres">
      <dgm:prSet presAssocID="{976E4F5E-2C7D-2C4E-BF27-399C2A113296}" presName="connectorText" presStyleLbl="sibTrans2D1" presStyleIdx="0" presStyleCnt="2"/>
      <dgm:spPr/>
    </dgm:pt>
    <dgm:pt modelId="{C1A2DF58-339A-8640-A7E1-36D380DC4637}" type="pres">
      <dgm:prSet presAssocID="{975FA1DC-6E45-4D46-A7C0-01FD1DCF30A1}" presName="node" presStyleLbl="node1" presStyleIdx="1" presStyleCnt="3">
        <dgm:presLayoutVars>
          <dgm:bulletEnabled val="1"/>
        </dgm:presLayoutVars>
      </dgm:prSet>
      <dgm:spPr/>
    </dgm:pt>
    <dgm:pt modelId="{E637A020-04E3-0C48-8FFF-DC6CEA3622A8}" type="pres">
      <dgm:prSet presAssocID="{4BDA46CA-35F4-D24D-B778-DF6BC882288C}" presName="sibTrans" presStyleLbl="sibTrans2D1" presStyleIdx="1" presStyleCnt="2"/>
      <dgm:spPr/>
    </dgm:pt>
    <dgm:pt modelId="{ED7F72B0-E6AE-2943-8C4D-8C7B47FFBA6D}" type="pres">
      <dgm:prSet presAssocID="{4BDA46CA-35F4-D24D-B778-DF6BC882288C}" presName="connectorText" presStyleLbl="sibTrans2D1" presStyleIdx="1" presStyleCnt="2"/>
      <dgm:spPr/>
    </dgm:pt>
    <dgm:pt modelId="{AB734F2A-B059-E848-9447-3AA1DAD8D975}" type="pres">
      <dgm:prSet presAssocID="{2C8200BE-18FC-704E-BCB6-7230CEA5258B}" presName="node" presStyleLbl="node1" presStyleIdx="2" presStyleCnt="3">
        <dgm:presLayoutVars>
          <dgm:bulletEnabled val="1"/>
        </dgm:presLayoutVars>
      </dgm:prSet>
      <dgm:spPr/>
    </dgm:pt>
  </dgm:ptLst>
  <dgm:cxnLst>
    <dgm:cxn modelId="{D2D50733-59CD-674E-9E78-071D841FF219}" type="presOf" srcId="{976E4F5E-2C7D-2C4E-BF27-399C2A113296}" destId="{9840CE1D-233D-1042-A8DB-A858F17A3451}" srcOrd="0" destOrd="0" presId="urn:microsoft.com/office/officeart/2005/8/layout/process1"/>
    <dgm:cxn modelId="{FC53D536-B2C9-D448-890A-8779485F0AB9}" type="presOf" srcId="{EE9E9767-F1EB-A444-87F9-0D964AEB1B01}" destId="{04D59CEF-05DC-B040-B5BA-3C71E5D544E1}" srcOrd="0" destOrd="0" presId="urn:microsoft.com/office/officeart/2005/8/layout/process1"/>
    <dgm:cxn modelId="{B8E05C42-7F44-CB41-B690-BC3A038021E6}" type="presOf" srcId="{976E4F5E-2C7D-2C4E-BF27-399C2A113296}" destId="{42308AC6-5588-4645-B544-C4F828867396}" srcOrd="1" destOrd="0" presId="urn:microsoft.com/office/officeart/2005/8/layout/process1"/>
    <dgm:cxn modelId="{A51A7A82-A737-1247-9DD7-CF62589BED50}" type="presOf" srcId="{2C8200BE-18FC-704E-BCB6-7230CEA5258B}" destId="{AB734F2A-B059-E848-9447-3AA1DAD8D975}" srcOrd="0" destOrd="0" presId="urn:microsoft.com/office/officeart/2005/8/layout/process1"/>
    <dgm:cxn modelId="{B5B90189-5B41-BC4E-AF8C-B0DF582F184F}" type="presOf" srcId="{975FA1DC-6E45-4D46-A7C0-01FD1DCF30A1}" destId="{C1A2DF58-339A-8640-A7E1-36D380DC4637}" srcOrd="0" destOrd="0" presId="urn:microsoft.com/office/officeart/2005/8/layout/process1"/>
    <dgm:cxn modelId="{194B958C-8966-9A40-AFF5-608878498379}" type="presOf" srcId="{9ADE4AB4-D5CF-9743-B2B0-78A523D0365A}" destId="{FD7A3D17-FB7D-F646-91EA-72028B692C33}" srcOrd="0" destOrd="0" presId="urn:microsoft.com/office/officeart/2005/8/layout/process1"/>
    <dgm:cxn modelId="{C12559C8-BF4E-A54B-B775-20F3E267E75A}" srcId="{9ADE4AB4-D5CF-9743-B2B0-78A523D0365A}" destId="{EE9E9767-F1EB-A444-87F9-0D964AEB1B01}" srcOrd="0" destOrd="0" parTransId="{0AF7474B-1457-6E4B-A7BD-FB25B2BE7A10}" sibTransId="{976E4F5E-2C7D-2C4E-BF27-399C2A113296}"/>
    <dgm:cxn modelId="{B705D8CD-CA51-0142-8043-286B99472946}" type="presOf" srcId="{4BDA46CA-35F4-D24D-B778-DF6BC882288C}" destId="{E637A020-04E3-0C48-8FFF-DC6CEA3622A8}" srcOrd="0" destOrd="0" presId="urn:microsoft.com/office/officeart/2005/8/layout/process1"/>
    <dgm:cxn modelId="{51D32CDE-1179-DE43-9833-5B8BD917079F}" srcId="{9ADE4AB4-D5CF-9743-B2B0-78A523D0365A}" destId="{2C8200BE-18FC-704E-BCB6-7230CEA5258B}" srcOrd="2" destOrd="0" parTransId="{2DEF31DF-7F63-074A-B85C-3AF9F875752E}" sibTransId="{401FD82B-FE3B-D540-BF4B-706D61F0D5AF}"/>
    <dgm:cxn modelId="{23721AE4-808E-C047-8831-E5A2E35079CD}" type="presOf" srcId="{4BDA46CA-35F4-D24D-B778-DF6BC882288C}" destId="{ED7F72B0-E6AE-2943-8C4D-8C7B47FFBA6D}" srcOrd="1" destOrd="0" presId="urn:microsoft.com/office/officeart/2005/8/layout/process1"/>
    <dgm:cxn modelId="{990006EC-444D-A94C-B26E-7C89030FA9F0}" srcId="{9ADE4AB4-D5CF-9743-B2B0-78A523D0365A}" destId="{975FA1DC-6E45-4D46-A7C0-01FD1DCF30A1}" srcOrd="1" destOrd="0" parTransId="{A24D9E8F-5A87-8E43-AFC6-8ACB3DFC5782}" sibTransId="{4BDA46CA-35F4-D24D-B778-DF6BC882288C}"/>
    <dgm:cxn modelId="{2A1AD76E-886B-334A-B857-EE4E98D57B4F}" type="presParOf" srcId="{FD7A3D17-FB7D-F646-91EA-72028B692C33}" destId="{04D59CEF-05DC-B040-B5BA-3C71E5D544E1}" srcOrd="0" destOrd="0" presId="urn:microsoft.com/office/officeart/2005/8/layout/process1"/>
    <dgm:cxn modelId="{D720B0E5-8E92-6145-A112-8C05EAEA3BBB}" type="presParOf" srcId="{FD7A3D17-FB7D-F646-91EA-72028B692C33}" destId="{9840CE1D-233D-1042-A8DB-A858F17A3451}" srcOrd="1" destOrd="0" presId="urn:microsoft.com/office/officeart/2005/8/layout/process1"/>
    <dgm:cxn modelId="{B49D59C1-3B3E-904E-B189-262FE1FBB525}" type="presParOf" srcId="{9840CE1D-233D-1042-A8DB-A858F17A3451}" destId="{42308AC6-5588-4645-B544-C4F828867396}" srcOrd="0" destOrd="0" presId="urn:microsoft.com/office/officeart/2005/8/layout/process1"/>
    <dgm:cxn modelId="{880C11E0-89B3-064B-9BD4-59A0E30F8D95}" type="presParOf" srcId="{FD7A3D17-FB7D-F646-91EA-72028B692C33}" destId="{C1A2DF58-339A-8640-A7E1-36D380DC4637}" srcOrd="2" destOrd="0" presId="urn:microsoft.com/office/officeart/2005/8/layout/process1"/>
    <dgm:cxn modelId="{6E66C2DA-5A96-D54D-99DD-6285F1E9AAE4}" type="presParOf" srcId="{FD7A3D17-FB7D-F646-91EA-72028B692C33}" destId="{E637A020-04E3-0C48-8FFF-DC6CEA3622A8}" srcOrd="3" destOrd="0" presId="urn:microsoft.com/office/officeart/2005/8/layout/process1"/>
    <dgm:cxn modelId="{C1426A5C-4FD0-C94D-8569-E45530074F85}" type="presParOf" srcId="{E637A020-04E3-0C48-8FFF-DC6CEA3622A8}" destId="{ED7F72B0-E6AE-2943-8C4D-8C7B47FFBA6D}" srcOrd="0" destOrd="0" presId="urn:microsoft.com/office/officeart/2005/8/layout/process1"/>
    <dgm:cxn modelId="{6E4200C1-4CF1-2643-9CF6-7B7C55008634}" type="presParOf" srcId="{FD7A3D17-FB7D-F646-91EA-72028B692C33}" destId="{AB734F2A-B059-E848-9447-3AA1DAD8D97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63BDE9-0210-2B42-BE1D-C276548C9898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E62AC1-B07A-594E-81C0-5273985224E4}">
      <dgm:prSet phldrT="[Text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chemeClr val="accent1"/>
        </a:solidFill>
      </dgm:spPr>
      <dgm:t>
        <a:bodyPr/>
        <a:lstStyle/>
        <a:p>
          <a:pPr algn="ctr"/>
          <a:endParaRPr lang="en-US" sz="2000" b="0" cap="none" spc="0" dirty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0E5A2A-624B-414B-BE27-356F244968B7}" type="parTrans" cxnId="{50301392-937E-F04D-8801-2796CC8A05F7}">
      <dgm:prSet/>
      <dgm:spPr/>
      <dgm:t>
        <a:bodyPr/>
        <a:lstStyle/>
        <a:p>
          <a:endParaRPr lang="en-US" b="0" cap="none" spc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78AC6FC-5226-4347-8BE8-AFC10C284DA4}" type="sibTrans" cxnId="{50301392-937E-F04D-8801-2796CC8A05F7}">
      <dgm:prSet/>
      <dgm:spPr/>
      <dgm:t>
        <a:bodyPr/>
        <a:lstStyle/>
        <a:p>
          <a:endParaRPr lang="en-US" b="0" cap="none" spc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99E1CA2-A79E-AB44-B908-DB4688E940DB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sx="1000" sy="1000" algn="tl" rotWithShape="0">
                  <a:schemeClr val="dk1">
                    <a:alpha val="0"/>
                  </a:schemeClr>
                </a:outerShdw>
              </a:effectLst>
            </a:rPr>
            <a:t> </a:t>
          </a:r>
        </a:p>
        <a:p>
          <a:pPr algn="ctr"/>
          <a:endParaRPr lang="en-US" sz="900" b="0" cap="none" spc="0" dirty="0">
            <a:ln w="0"/>
            <a:solidFill>
              <a:schemeClr val="bg1"/>
            </a:solidFill>
            <a:effectLst>
              <a:outerShdw blurRad="38100" dist="19050" dir="2700000" sx="1000" sy="1000" algn="tl" rotWithShape="0">
                <a:schemeClr val="dk1">
                  <a:alpha val="0"/>
                </a:schemeClr>
              </a:outerShdw>
            </a:effectLst>
          </a:endParaRPr>
        </a:p>
        <a:p>
          <a:pPr algn="ctr"/>
          <a:r>
            <a: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sx="1000" sy="1000" algn="tl" rotWithShape="0">
                  <a:schemeClr val="dk1">
                    <a:alpha val="0"/>
                  </a:schemeClr>
                </a:outerShdw>
              </a:effectLst>
            </a:rPr>
            <a:t> </a:t>
          </a:r>
        </a:p>
      </dgm:t>
    </dgm:pt>
    <dgm:pt modelId="{BC69E6D6-D402-6C47-8D1C-271B8E300B97}" type="parTrans" cxnId="{C4C2F4E3-43C6-FC4A-9419-2A5E9EC6EA2E}">
      <dgm:prSet/>
      <dgm:spPr/>
      <dgm:t>
        <a:bodyPr/>
        <a:lstStyle/>
        <a:p>
          <a:endParaRPr lang="en-US" b="0" cap="none" spc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B5DE465-7765-6D46-9ECD-8C71C0599704}" type="sibTrans" cxnId="{C4C2F4E3-43C6-FC4A-9419-2A5E9EC6EA2E}">
      <dgm:prSet/>
      <dgm:spPr/>
      <dgm:t>
        <a:bodyPr/>
        <a:lstStyle/>
        <a:p>
          <a:endParaRPr lang="en-US" b="0" cap="none" spc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ED3058D-8358-9F4F-B6BD-E8259BD2B72A}" type="pres">
      <dgm:prSet presAssocID="{2E63BDE9-0210-2B42-BE1D-C276548C9898}" presName="cycle" presStyleCnt="0">
        <dgm:presLayoutVars>
          <dgm:dir/>
          <dgm:resizeHandles val="exact"/>
        </dgm:presLayoutVars>
      </dgm:prSet>
      <dgm:spPr/>
    </dgm:pt>
    <dgm:pt modelId="{C323D4D1-0F06-5348-852E-A9E7C299301C}" type="pres">
      <dgm:prSet presAssocID="{00E62AC1-B07A-594E-81C0-5273985224E4}" presName="node" presStyleLbl="node1" presStyleIdx="0" presStyleCnt="2">
        <dgm:presLayoutVars>
          <dgm:bulletEnabled val="1"/>
        </dgm:presLayoutVars>
      </dgm:prSet>
      <dgm:spPr/>
    </dgm:pt>
    <dgm:pt modelId="{209B92EE-D289-9243-B71B-AC76751B5225}" type="pres">
      <dgm:prSet presAssocID="{00E62AC1-B07A-594E-81C0-5273985224E4}" presName="spNode" presStyleCnt="0"/>
      <dgm:spPr/>
    </dgm:pt>
    <dgm:pt modelId="{18466574-45B6-164F-8596-3400B6FED2DE}" type="pres">
      <dgm:prSet presAssocID="{278AC6FC-5226-4347-8BE8-AFC10C284DA4}" presName="sibTrans" presStyleLbl="sibTrans1D1" presStyleIdx="0" presStyleCnt="2"/>
      <dgm:spPr/>
    </dgm:pt>
    <dgm:pt modelId="{345924C6-8FC1-7044-A335-F24883746C91}" type="pres">
      <dgm:prSet presAssocID="{399E1CA2-A79E-AB44-B908-DB4688E940DB}" presName="node" presStyleLbl="node1" presStyleIdx="1" presStyleCnt="2">
        <dgm:presLayoutVars>
          <dgm:bulletEnabled val="1"/>
        </dgm:presLayoutVars>
      </dgm:prSet>
      <dgm:spPr/>
    </dgm:pt>
    <dgm:pt modelId="{18508B82-7F43-DC4B-AA45-2330753424B1}" type="pres">
      <dgm:prSet presAssocID="{399E1CA2-A79E-AB44-B908-DB4688E940DB}" presName="spNode" presStyleCnt="0"/>
      <dgm:spPr/>
    </dgm:pt>
    <dgm:pt modelId="{962A1A54-2E47-0642-9DBF-DD61C68BD412}" type="pres">
      <dgm:prSet presAssocID="{3B5DE465-7765-6D46-9ECD-8C71C0599704}" presName="sibTrans" presStyleLbl="sibTrans1D1" presStyleIdx="1" presStyleCnt="2"/>
      <dgm:spPr/>
    </dgm:pt>
  </dgm:ptLst>
  <dgm:cxnLst>
    <dgm:cxn modelId="{E69EF468-39C1-B54E-A189-527AEB1C1EB3}" type="presOf" srcId="{00E62AC1-B07A-594E-81C0-5273985224E4}" destId="{C323D4D1-0F06-5348-852E-A9E7C299301C}" srcOrd="0" destOrd="0" presId="urn:microsoft.com/office/officeart/2005/8/layout/cycle6"/>
    <dgm:cxn modelId="{C7427F73-08BA-7341-B937-DE27493AD7D9}" type="presOf" srcId="{3B5DE465-7765-6D46-9ECD-8C71C0599704}" destId="{962A1A54-2E47-0642-9DBF-DD61C68BD412}" srcOrd="0" destOrd="0" presId="urn:microsoft.com/office/officeart/2005/8/layout/cycle6"/>
    <dgm:cxn modelId="{50301392-937E-F04D-8801-2796CC8A05F7}" srcId="{2E63BDE9-0210-2B42-BE1D-C276548C9898}" destId="{00E62AC1-B07A-594E-81C0-5273985224E4}" srcOrd="0" destOrd="0" parTransId="{450E5A2A-624B-414B-BE27-356F244968B7}" sibTransId="{278AC6FC-5226-4347-8BE8-AFC10C284DA4}"/>
    <dgm:cxn modelId="{98D6B5B3-36F3-464E-A9C9-07380FE9C31A}" type="presOf" srcId="{399E1CA2-A79E-AB44-B908-DB4688E940DB}" destId="{345924C6-8FC1-7044-A335-F24883746C91}" srcOrd="0" destOrd="0" presId="urn:microsoft.com/office/officeart/2005/8/layout/cycle6"/>
    <dgm:cxn modelId="{C51B7ED9-3FE2-FD44-BD61-9024F15CD318}" type="presOf" srcId="{2E63BDE9-0210-2B42-BE1D-C276548C9898}" destId="{6ED3058D-8358-9F4F-B6BD-E8259BD2B72A}" srcOrd="0" destOrd="0" presId="urn:microsoft.com/office/officeart/2005/8/layout/cycle6"/>
    <dgm:cxn modelId="{4AB1C2DF-8FE6-574B-9019-37510E053C15}" type="presOf" srcId="{278AC6FC-5226-4347-8BE8-AFC10C284DA4}" destId="{18466574-45B6-164F-8596-3400B6FED2DE}" srcOrd="0" destOrd="0" presId="urn:microsoft.com/office/officeart/2005/8/layout/cycle6"/>
    <dgm:cxn modelId="{C4C2F4E3-43C6-FC4A-9419-2A5E9EC6EA2E}" srcId="{2E63BDE9-0210-2B42-BE1D-C276548C9898}" destId="{399E1CA2-A79E-AB44-B908-DB4688E940DB}" srcOrd="1" destOrd="0" parTransId="{BC69E6D6-D402-6C47-8D1C-271B8E300B97}" sibTransId="{3B5DE465-7765-6D46-9ECD-8C71C0599704}"/>
    <dgm:cxn modelId="{9EED1ABB-3CBB-AC4A-9D17-F5FE7002D441}" type="presParOf" srcId="{6ED3058D-8358-9F4F-B6BD-E8259BD2B72A}" destId="{C323D4D1-0F06-5348-852E-A9E7C299301C}" srcOrd="0" destOrd="0" presId="urn:microsoft.com/office/officeart/2005/8/layout/cycle6"/>
    <dgm:cxn modelId="{7A7CBD09-9115-F94D-B8CD-695F6363C04E}" type="presParOf" srcId="{6ED3058D-8358-9F4F-B6BD-E8259BD2B72A}" destId="{209B92EE-D289-9243-B71B-AC76751B5225}" srcOrd="1" destOrd="0" presId="urn:microsoft.com/office/officeart/2005/8/layout/cycle6"/>
    <dgm:cxn modelId="{27A59628-A49E-F449-BEC1-B04AC8309766}" type="presParOf" srcId="{6ED3058D-8358-9F4F-B6BD-E8259BD2B72A}" destId="{18466574-45B6-164F-8596-3400B6FED2DE}" srcOrd="2" destOrd="0" presId="urn:microsoft.com/office/officeart/2005/8/layout/cycle6"/>
    <dgm:cxn modelId="{517635C3-DCD5-6740-96E2-0AA54DF4714D}" type="presParOf" srcId="{6ED3058D-8358-9F4F-B6BD-E8259BD2B72A}" destId="{345924C6-8FC1-7044-A335-F24883746C91}" srcOrd="3" destOrd="0" presId="urn:microsoft.com/office/officeart/2005/8/layout/cycle6"/>
    <dgm:cxn modelId="{7F0B2CAD-ABB6-1E4A-8F1F-0DABFFE8D8AE}" type="presParOf" srcId="{6ED3058D-8358-9F4F-B6BD-E8259BD2B72A}" destId="{18508B82-7F43-DC4B-AA45-2330753424B1}" srcOrd="4" destOrd="0" presId="urn:microsoft.com/office/officeart/2005/8/layout/cycle6"/>
    <dgm:cxn modelId="{AD46E354-E7EE-CF4E-9177-573CC855FEA6}" type="presParOf" srcId="{6ED3058D-8358-9F4F-B6BD-E8259BD2B72A}" destId="{962A1A54-2E47-0642-9DBF-DD61C68BD412}" srcOrd="5" destOrd="0" presId="urn:microsoft.com/office/officeart/2005/8/layout/cycle6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D59CEF-05DC-B040-B5BA-3C71E5D544E1}">
      <dsp:nvSpPr>
        <dsp:cNvPr id="0" name=""/>
        <dsp:cNvSpPr/>
      </dsp:nvSpPr>
      <dsp:spPr>
        <a:xfrm>
          <a:off x="2877" y="618731"/>
          <a:ext cx="859987" cy="5159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</a:t>
          </a:r>
        </a:p>
      </dsp:txBody>
      <dsp:txXfrm>
        <a:off x="17990" y="633844"/>
        <a:ext cx="829761" cy="485766"/>
      </dsp:txXfrm>
    </dsp:sp>
    <dsp:sp modelId="{9840CE1D-233D-1042-A8DB-A858F17A3451}">
      <dsp:nvSpPr>
        <dsp:cNvPr id="0" name=""/>
        <dsp:cNvSpPr/>
      </dsp:nvSpPr>
      <dsp:spPr>
        <a:xfrm>
          <a:off x="948863" y="770089"/>
          <a:ext cx="182317" cy="2132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948863" y="812744"/>
        <a:ext cx="127622" cy="127966"/>
      </dsp:txXfrm>
    </dsp:sp>
    <dsp:sp modelId="{C1A2DF58-339A-8640-A7E1-36D380DC4637}">
      <dsp:nvSpPr>
        <dsp:cNvPr id="0" name=""/>
        <dsp:cNvSpPr/>
      </dsp:nvSpPr>
      <dsp:spPr>
        <a:xfrm>
          <a:off x="1206859" y="618731"/>
          <a:ext cx="859987" cy="515992"/>
        </a:xfrm>
        <a:prstGeom prst="roundRect">
          <a:avLst>
            <a:gd name="adj" fmla="val 10000"/>
          </a:avLst>
        </a:prstGeom>
        <a:solidFill>
          <a:schemeClr val="accent5">
            <a:hueOff val="917645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Wrangling</a:t>
          </a:r>
        </a:p>
      </dsp:txBody>
      <dsp:txXfrm>
        <a:off x="1221972" y="633844"/>
        <a:ext cx="829761" cy="485766"/>
      </dsp:txXfrm>
    </dsp:sp>
    <dsp:sp modelId="{E637A020-04E3-0C48-8FFF-DC6CEA3622A8}">
      <dsp:nvSpPr>
        <dsp:cNvPr id="0" name=""/>
        <dsp:cNvSpPr/>
      </dsp:nvSpPr>
      <dsp:spPr>
        <a:xfrm>
          <a:off x="2152845" y="770089"/>
          <a:ext cx="182317" cy="2132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835289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152845" y="812744"/>
        <a:ext cx="127622" cy="127966"/>
      </dsp:txXfrm>
    </dsp:sp>
    <dsp:sp modelId="{AB734F2A-B059-E848-9447-3AA1DAD8D975}">
      <dsp:nvSpPr>
        <dsp:cNvPr id="0" name=""/>
        <dsp:cNvSpPr/>
      </dsp:nvSpPr>
      <dsp:spPr>
        <a:xfrm>
          <a:off x="2410842" y="618731"/>
          <a:ext cx="859987" cy="515992"/>
        </a:xfrm>
        <a:prstGeom prst="roundRect">
          <a:avLst>
            <a:gd name="adj" fmla="val 10000"/>
          </a:avLst>
        </a:prstGeom>
        <a:solidFill>
          <a:schemeClr val="accent5">
            <a:hueOff val="1835289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Info System</a:t>
          </a:r>
        </a:p>
      </dsp:txBody>
      <dsp:txXfrm>
        <a:off x="2425955" y="633844"/>
        <a:ext cx="829761" cy="4857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3D4D1-0F06-5348-852E-A9E7C299301C}">
      <dsp:nvSpPr>
        <dsp:cNvPr id="0" name=""/>
        <dsp:cNvSpPr/>
      </dsp:nvSpPr>
      <dsp:spPr>
        <a:xfrm>
          <a:off x="643420" y="405792"/>
          <a:ext cx="1167834" cy="759092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kern="1200" cap="none" spc="0" dirty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80476" y="442848"/>
        <a:ext cx="1093722" cy="684980"/>
      </dsp:txXfrm>
    </dsp:sp>
    <dsp:sp modelId="{18466574-45B6-164F-8596-3400B6FED2DE}">
      <dsp:nvSpPr>
        <dsp:cNvPr id="0" name=""/>
        <dsp:cNvSpPr/>
      </dsp:nvSpPr>
      <dsp:spPr>
        <a:xfrm>
          <a:off x="1227337" y="141216"/>
          <a:ext cx="1288243" cy="1288243"/>
        </a:xfrm>
        <a:custGeom>
          <a:avLst/>
          <a:gdLst/>
          <a:ahLst/>
          <a:cxnLst/>
          <a:rect l="0" t="0" r="0" b="0"/>
          <a:pathLst>
            <a:path>
              <a:moveTo>
                <a:pt x="129902" y="256216"/>
              </a:moveTo>
              <a:arcTo wR="644121" hR="644121" stAng="13021762" swAng="635647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5924C6-8FC1-7044-A335-F24883746C91}">
      <dsp:nvSpPr>
        <dsp:cNvPr id="0" name=""/>
        <dsp:cNvSpPr/>
      </dsp:nvSpPr>
      <dsp:spPr>
        <a:xfrm>
          <a:off x="1931664" y="405792"/>
          <a:ext cx="1167834" cy="75909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bg1"/>
              </a:solidFill>
              <a:effectLst>
                <a:outerShdw blurRad="38100" dist="19050" dir="2700000" sx="1000" sy="1000" algn="tl" rotWithShape="0">
                  <a:schemeClr val="dk1">
                    <a:alpha val="0"/>
                  </a:schemeClr>
                </a:outerShdw>
              </a:effectLst>
            </a:rPr>
            <a:t>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0" kern="1200" cap="none" spc="0" dirty="0">
            <a:ln w="0"/>
            <a:solidFill>
              <a:schemeClr val="bg1"/>
            </a:solidFill>
            <a:effectLst>
              <a:outerShdw blurRad="38100" dist="19050" dir="2700000" sx="1000" sy="1000" algn="tl" rotWithShape="0">
                <a:schemeClr val="dk1">
                  <a:alpha val="0"/>
                </a:schemeClr>
              </a:outerShdw>
            </a:effectLst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bg1"/>
              </a:solidFill>
              <a:effectLst>
                <a:outerShdw blurRad="38100" dist="19050" dir="2700000" sx="1000" sy="1000" algn="tl" rotWithShape="0">
                  <a:schemeClr val="dk1">
                    <a:alpha val="0"/>
                  </a:schemeClr>
                </a:outerShdw>
              </a:effectLst>
            </a:rPr>
            <a:t> </a:t>
          </a:r>
        </a:p>
      </dsp:txBody>
      <dsp:txXfrm>
        <a:off x="1968720" y="442848"/>
        <a:ext cx="1093722" cy="684980"/>
      </dsp:txXfrm>
    </dsp:sp>
    <dsp:sp modelId="{962A1A54-2E47-0642-9DBF-DD61C68BD412}">
      <dsp:nvSpPr>
        <dsp:cNvPr id="0" name=""/>
        <dsp:cNvSpPr/>
      </dsp:nvSpPr>
      <dsp:spPr>
        <a:xfrm>
          <a:off x="1227337" y="141216"/>
          <a:ext cx="1288243" cy="1288243"/>
        </a:xfrm>
        <a:custGeom>
          <a:avLst/>
          <a:gdLst/>
          <a:ahLst/>
          <a:cxnLst/>
          <a:rect l="0" t="0" r="0" b="0"/>
          <a:pathLst>
            <a:path>
              <a:moveTo>
                <a:pt x="1158341" y="1032027"/>
              </a:moveTo>
              <a:arcTo wR="644121" hR="644121" stAng="2221762" swAng="635647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736F97-AC49-4048-B7E9-C5901EB2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135828-BFAF-4225-B7F4-BECC2A5F53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211DF-29FD-473E-BEDB-A621025DE775}" type="datetimeFigureOut">
              <a:rPr lang="en-GB" smtClean="0"/>
              <a:t>04/09/2017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B920D-2631-42DF-9AAF-DAA6918067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024C1E-E8D1-47C0-ABC4-D3F21A918C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D43FB-C78B-45B0-AA17-BAA7FE9721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2876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306D9-D9E9-4EA5-813D-375E6C093ED6}" type="datetimeFigureOut">
              <a:rPr lang="en-GB" smtClean="0"/>
              <a:t>04/09/2017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9B9481-87FC-4BF7-B045-54D6BDF02F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764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Main recommendations from the 3 month review undertaken by RK, NV &amp; JA were:</a:t>
            </a:r>
          </a:p>
          <a:p>
            <a:pPr marL="171450" indent="-171450">
              <a:buFontTx/>
              <a:buChar char="-"/>
            </a:pPr>
            <a:r>
              <a:rPr lang="en-GB" dirty="0"/>
              <a:t>Clear need for an interim strategy</a:t>
            </a:r>
          </a:p>
          <a:p>
            <a:pPr marL="171450" indent="-171450">
              <a:buFontTx/>
              <a:buChar char="-"/>
            </a:pPr>
            <a:r>
              <a:rPr lang="en-GB" dirty="0"/>
              <a:t>Clearly authority and decision making</a:t>
            </a:r>
          </a:p>
          <a:p>
            <a:pPr marL="171450" indent="-171450">
              <a:buFontTx/>
              <a:buChar char="-"/>
            </a:pPr>
            <a:r>
              <a:rPr lang="en-GB" dirty="0"/>
              <a:t>PC re-focused on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B9481-87FC-4BF7-B045-54D6BDF02FF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332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67B8F-CD95-4BB3-B09F-6C28F666D66D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0688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mission statement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Alan Turing Institute describes my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hope for my own work very well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"to make great leaps in data science research in order to change the world for the better." 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papers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 exposition slide Hidden states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7F997-689D-435F-81B7-66FCAA9C22A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82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E757469-F857-48E0-908A-33DE678764F3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137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Polygon (light bg)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787775" y="0"/>
            <a:ext cx="5356225" cy="4572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E35849D-936F-441C-8665-75191309F0EF}" type="datetime1">
              <a:rPr lang="en-GB" smtClean="0"/>
              <a:t>04/09/2017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Presentation19May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980000"/>
            <a:ext cx="5796000" cy="612000"/>
          </a:xfrm>
        </p:spPr>
        <p:txBody>
          <a:bodyPr/>
          <a:lstStyle>
            <a:lvl1pPr>
              <a:defRPr sz="55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0212" y="2664000"/>
            <a:ext cx="5796000" cy="540000"/>
          </a:xfrm>
        </p:spPr>
        <p:txBody>
          <a:bodyPr/>
          <a:lstStyle>
            <a:lvl1pPr marL="0" indent="0" algn="l">
              <a:lnSpc>
                <a:spcPct val="85000"/>
              </a:lnSpc>
              <a:buNone/>
              <a:defRPr sz="34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3" y="434975"/>
            <a:ext cx="1381300" cy="576000"/>
          </a:xfrm>
          <a:prstGeom prst="rect">
            <a:avLst/>
          </a:prstGeom>
        </p:spPr>
      </p:pic>
      <p:sp>
        <p:nvSpPr>
          <p:cNvPr id="18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1854000"/>
            <a:ext cx="8280000" cy="288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3275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05F979-76A2-4889-B7DD-5389D405916C}" type="datetime1">
              <a:rPr lang="en-GB" smtClean="0"/>
              <a:t>04/09/2017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Presentation19May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710000"/>
            <a:ext cx="8280000" cy="612000"/>
          </a:xfrm>
        </p:spPr>
        <p:txBody>
          <a:bodyPr/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1602000"/>
            <a:ext cx="8280000" cy="288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491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3pPr marL="432000" indent="-252000">
              <a:defRPr/>
            </a:lvl3pPr>
            <a:lvl4pPr marL="864000" indent="-252000">
              <a:defRPr/>
            </a:lvl4pPr>
            <a:lvl5pPr marL="1296000" indent="-252000">
              <a:defRPr/>
            </a:lvl5pPr>
            <a:lvl6pPr indent="-252000">
              <a:defRPr/>
            </a:lvl6pPr>
            <a:lvl7pPr indent="-252000">
              <a:defRPr/>
            </a:lvl7pPr>
          </a:lstStyle>
          <a:p>
            <a:pPr lvl="0"/>
            <a:r>
              <a:rPr lang="en-GB" dirty="0"/>
              <a:t>Click to add sub-header text. Indent for secondary levels and bullets. Or use buttons to add content.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DAA9-F388-4C6A-9724-1155F9E925D8}" type="datetime1">
              <a:rPr lang="en-GB" smtClean="0"/>
              <a:t>04/09/2017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Presentation19May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384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999" y="432000"/>
            <a:ext cx="8280000" cy="2376000"/>
          </a:xfrm>
        </p:spPr>
        <p:txBody>
          <a:bodyPr/>
          <a:lstStyle>
            <a:lvl1pPr>
              <a:lnSpc>
                <a:spcPct val="85000"/>
              </a:lnSpc>
              <a:spcAft>
                <a:spcPts val="1800"/>
              </a:spcAft>
              <a:defRPr sz="2400" b="0" baseline="0"/>
            </a:lvl1pPr>
            <a:lvl2pPr>
              <a:defRPr sz="1800" b="1"/>
            </a:lvl2pPr>
            <a:lvl3pPr marL="0" indent="0">
              <a:buFontTx/>
              <a:buNone/>
              <a:defRPr sz="1800"/>
            </a:lvl3pPr>
            <a:lvl4pPr marL="468000" indent="-234000">
              <a:defRPr sz="1800"/>
            </a:lvl4pPr>
            <a:lvl5pPr marL="702000" indent="-234000">
              <a:defRPr sz="1800"/>
            </a:lvl5pPr>
            <a:lvl6pPr>
              <a:defRPr sz="1800"/>
            </a:lvl6pPr>
            <a:lvl7pPr>
              <a:defRPr sz="1800"/>
            </a:lvl7pPr>
          </a:lstStyle>
          <a:p>
            <a:pPr lvl="0"/>
            <a:r>
              <a:rPr lang="en-GB" dirty="0"/>
              <a:t>‘Click to insert quote</a:t>
            </a:r>
            <a:br>
              <a:rPr lang="en-GB" dirty="0"/>
            </a:br>
            <a:r>
              <a:rPr lang="en-GB" dirty="0"/>
              <a:t>over as many lines </a:t>
            </a:r>
            <a:br>
              <a:rPr lang="en-GB" dirty="0"/>
            </a:br>
            <a:r>
              <a:rPr lang="en-GB" dirty="0"/>
              <a:t>as necessary’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848D7-CC70-4EA7-8448-75D11DC47433}" type="datetime1">
              <a:rPr lang="en-GB" smtClean="0"/>
              <a:t>04/09/2017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Presentation19May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32000" y="1530000"/>
            <a:ext cx="2160000" cy="540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3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31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475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619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763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432000" y="342000"/>
            <a:ext cx="8280000" cy="288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187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408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999" y="432000"/>
            <a:ext cx="5796000" cy="4032000"/>
          </a:xfrm>
        </p:spPr>
        <p:txBody>
          <a:bodyPr/>
          <a:lstStyle>
            <a:lvl1pPr>
              <a:lnSpc>
                <a:spcPct val="85000"/>
              </a:lnSpc>
              <a:defRPr sz="2100" b="0"/>
            </a:lvl1pPr>
            <a:lvl3pPr marL="234000" indent="-234000">
              <a:defRPr/>
            </a:lvl3pPr>
            <a:lvl4pPr marL="468000" indent="-234000">
              <a:defRPr/>
            </a:lvl4pPr>
            <a:lvl5pPr marL="702000" indent="-234000">
              <a:defRPr/>
            </a:lvl5pPr>
            <a:lvl6pPr>
              <a:defRPr/>
            </a:lvl6pPr>
          </a:lstStyle>
          <a:p>
            <a:pPr lvl="0"/>
            <a:r>
              <a:rPr lang="en-GB" dirty="0"/>
              <a:t>Click to add Master Intro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94E1-CD46-4517-845A-82B9F166D374}" type="datetime1">
              <a:rPr lang="en-GB" smtClean="0"/>
              <a:t>04/09/2017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Presentation19May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432000" y="342000"/>
            <a:ext cx="8280000" cy="288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78626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2000" y="432000"/>
            <a:ext cx="5796000" cy="4032000"/>
          </a:xfrm>
        </p:spPr>
        <p:txBody>
          <a:bodyPr/>
          <a:lstStyle>
            <a:lvl1pPr>
              <a:lnSpc>
                <a:spcPct val="85000"/>
              </a:lnSpc>
              <a:defRPr sz="2100" b="0">
                <a:solidFill>
                  <a:schemeClr val="bg1"/>
                </a:solidFill>
              </a:defRPr>
            </a:lvl1pPr>
            <a:lvl3pPr marL="234000" indent="-234000">
              <a:defRPr/>
            </a:lvl3pPr>
            <a:lvl4pPr marL="468000" indent="-234000">
              <a:defRPr/>
            </a:lvl4pPr>
            <a:lvl5pPr marL="702000" indent="-234000">
              <a:defRPr/>
            </a:lvl5pPr>
            <a:lvl6pPr>
              <a:defRPr/>
            </a:lvl6pPr>
          </a:lstStyle>
          <a:p>
            <a:pPr lvl="0"/>
            <a:r>
              <a:rPr lang="en-GB" dirty="0"/>
              <a:t>Click to add Master Intro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56B1948-F3F6-4BAF-87FA-8D4EBE4E9100}" type="datetime1">
              <a:rPr lang="en-GB" smtClean="0"/>
              <a:t>04/09/2017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Presentation19May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32000" y="360000"/>
            <a:ext cx="8280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3976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00" y="1224000"/>
            <a:ext cx="3924000" cy="3240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 indent="-180000">
              <a:defRPr sz="1300"/>
            </a:lvl3pPr>
            <a:lvl4pPr indent="-180000">
              <a:defRPr sz="1300"/>
            </a:lvl4pPr>
            <a:lvl5pPr indent="-180000">
              <a:defRPr sz="1300"/>
            </a:lvl5pPr>
            <a:lvl6pPr indent="-180000">
              <a:defRPr sz="1300" baseline="0"/>
            </a:lvl6pPr>
            <a:lvl7pPr indent="-180000">
              <a:defRPr sz="13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8000" y="1224000"/>
            <a:ext cx="3924000" cy="3240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 indent="-180000">
              <a:defRPr sz="1300"/>
            </a:lvl3pPr>
            <a:lvl4pPr indent="-180000">
              <a:defRPr sz="1300"/>
            </a:lvl4pPr>
            <a:lvl5pPr indent="-180000">
              <a:defRPr sz="1300" baseline="0"/>
            </a:lvl5pPr>
            <a:lvl6pPr indent="-180000">
              <a:defRPr sz="1300"/>
            </a:lvl6pPr>
            <a:lvl7pPr indent="-180000">
              <a:defRPr sz="13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F0814-FA41-4B89-A7BA-EA2F18B848D1}" type="datetime1">
              <a:rPr lang="en-GB" smtClean="0"/>
              <a:t>04/09/2017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Presentation19May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135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3924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00" y="1224000"/>
            <a:ext cx="3924000" cy="3240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 indent="-180000">
              <a:defRPr sz="1300"/>
            </a:lvl3pPr>
            <a:lvl4pPr indent="-180000">
              <a:defRPr sz="1300"/>
            </a:lvl4pPr>
            <a:lvl5pPr indent="-180000">
              <a:defRPr sz="1300"/>
            </a:lvl5pPr>
            <a:lvl6pPr indent="-180000">
              <a:defRPr sz="1300" baseline="0"/>
            </a:lvl6pPr>
            <a:lvl7pPr indent="-180000">
              <a:defRPr sz="13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BDFE-45E9-46B8-838B-BD2F742A0110}" type="datetime1">
              <a:rPr lang="en-GB" smtClean="0"/>
              <a:t>04/09/2017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Presentation19May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88000" y="432000"/>
            <a:ext cx="3924000" cy="3924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8394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F1FA1-7C8C-4174-B31F-BD0829FED2C3}" type="datetime1">
              <a:rPr lang="en-GB" smtClean="0"/>
              <a:t>04/09/2017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Presentation19May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102000" y="1224000"/>
            <a:ext cx="2610000" cy="3096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267000" y="1224000"/>
            <a:ext cx="2610000" cy="3096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32000" y="1224000"/>
            <a:ext cx="2610000" cy="3096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85964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(1 large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32000" y="1224000"/>
            <a:ext cx="6120000" cy="2700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4ADAD-56CC-4B67-A89C-E5F2CBEA0EA1}" type="datetime1">
              <a:rPr lang="en-GB" smtClean="0"/>
              <a:t>04/09/2017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Presentation19May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966000" y="1224000"/>
            <a:ext cx="1746000" cy="1224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966000" y="2700000"/>
            <a:ext cx="1746000" cy="1224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0102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00" y="3096000"/>
            <a:ext cx="1008000" cy="1116000"/>
          </a:xfrm>
        </p:spPr>
        <p:txBody>
          <a:bodyPr/>
          <a:lstStyle>
            <a:lvl1pPr>
              <a:defRPr sz="1300" b="0"/>
            </a:lvl1pPr>
            <a:lvl2pPr>
              <a:defRPr sz="1300" b="0"/>
            </a:lvl2pPr>
            <a:lvl3pPr>
              <a:defRPr sz="1300" b="0"/>
            </a:lvl3pPr>
            <a:lvl4pPr marL="234000" indent="0">
              <a:buNone/>
              <a:defRPr sz="1600"/>
            </a:lvl4pPr>
            <a:lvl5pPr>
              <a:defRPr sz="1600"/>
            </a:lvl5pPr>
            <a:lvl6pPr>
              <a:defRPr sz="1600" baseline="0"/>
            </a:lvl6pPr>
            <a:lvl7pPr>
              <a:defRPr sz="16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2250F-D0E1-4C18-94BF-175E6BD7AA1B}" type="datetime1">
              <a:rPr lang="en-GB" smtClean="0"/>
              <a:t>04/09/2017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Presentation19May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32000" y="1332000"/>
            <a:ext cx="1008000" cy="1548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4"/>
          </p:nvPr>
        </p:nvSpPr>
        <p:spPr>
          <a:xfrm>
            <a:off x="1644000" y="3096000"/>
            <a:ext cx="1008000" cy="1116000"/>
          </a:xfrm>
        </p:spPr>
        <p:txBody>
          <a:bodyPr/>
          <a:lstStyle>
            <a:lvl1pPr>
              <a:defRPr sz="1300" b="0"/>
            </a:lvl1pPr>
            <a:lvl2pPr>
              <a:defRPr sz="1300" b="0"/>
            </a:lvl2pPr>
            <a:lvl3pPr>
              <a:defRPr sz="1300" b="0"/>
            </a:lvl3pPr>
            <a:lvl4pPr marL="234000" indent="0">
              <a:buNone/>
              <a:defRPr sz="1600"/>
            </a:lvl4pPr>
            <a:lvl5pPr>
              <a:defRPr sz="1600"/>
            </a:lvl5pPr>
            <a:lvl6pPr>
              <a:defRPr sz="1600" baseline="0"/>
            </a:lvl6pPr>
            <a:lvl7pPr>
              <a:defRPr sz="16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644000" y="1332000"/>
            <a:ext cx="1008000" cy="1548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6"/>
          </p:nvPr>
        </p:nvSpPr>
        <p:spPr>
          <a:xfrm>
            <a:off x="2856000" y="3096000"/>
            <a:ext cx="1008000" cy="1116000"/>
          </a:xfrm>
        </p:spPr>
        <p:txBody>
          <a:bodyPr/>
          <a:lstStyle>
            <a:lvl1pPr>
              <a:defRPr sz="1300" b="0"/>
            </a:lvl1pPr>
            <a:lvl2pPr>
              <a:defRPr sz="1300" b="0"/>
            </a:lvl2pPr>
            <a:lvl3pPr>
              <a:defRPr sz="1300" b="0"/>
            </a:lvl3pPr>
            <a:lvl4pPr marL="234000" indent="0">
              <a:buNone/>
              <a:defRPr sz="1600"/>
            </a:lvl4pPr>
            <a:lvl5pPr>
              <a:defRPr sz="1600"/>
            </a:lvl5pPr>
            <a:lvl6pPr>
              <a:defRPr sz="1600" baseline="0"/>
            </a:lvl6pPr>
            <a:lvl7pPr>
              <a:defRPr sz="16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856000" y="1332000"/>
            <a:ext cx="1008000" cy="1548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8"/>
          </p:nvPr>
        </p:nvSpPr>
        <p:spPr>
          <a:xfrm>
            <a:off x="4068000" y="3096000"/>
            <a:ext cx="1008000" cy="1116000"/>
          </a:xfrm>
        </p:spPr>
        <p:txBody>
          <a:bodyPr/>
          <a:lstStyle>
            <a:lvl1pPr>
              <a:defRPr sz="1300" b="0"/>
            </a:lvl1pPr>
            <a:lvl2pPr>
              <a:defRPr sz="1300" b="0"/>
            </a:lvl2pPr>
            <a:lvl3pPr>
              <a:defRPr sz="1300" b="0"/>
            </a:lvl3pPr>
            <a:lvl4pPr marL="234000" indent="0">
              <a:buNone/>
              <a:defRPr sz="1600"/>
            </a:lvl4pPr>
            <a:lvl5pPr>
              <a:defRPr sz="1600"/>
            </a:lvl5pPr>
            <a:lvl6pPr>
              <a:defRPr sz="1600" baseline="0"/>
            </a:lvl6pPr>
            <a:lvl7pPr>
              <a:defRPr sz="16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4068000" y="1332000"/>
            <a:ext cx="1008000" cy="1548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20"/>
          </p:nvPr>
        </p:nvSpPr>
        <p:spPr>
          <a:xfrm>
            <a:off x="5280000" y="3096000"/>
            <a:ext cx="1008000" cy="1116000"/>
          </a:xfrm>
        </p:spPr>
        <p:txBody>
          <a:bodyPr/>
          <a:lstStyle>
            <a:lvl1pPr>
              <a:defRPr sz="1300" b="0"/>
            </a:lvl1pPr>
            <a:lvl2pPr>
              <a:defRPr sz="1300" b="0"/>
            </a:lvl2pPr>
            <a:lvl3pPr>
              <a:defRPr sz="1300" b="0"/>
            </a:lvl3pPr>
            <a:lvl4pPr marL="234000" indent="0">
              <a:buNone/>
              <a:defRPr sz="1600"/>
            </a:lvl4pPr>
            <a:lvl5pPr>
              <a:defRPr sz="1600"/>
            </a:lvl5pPr>
            <a:lvl6pPr>
              <a:defRPr sz="1600" baseline="0"/>
            </a:lvl6pPr>
            <a:lvl7pPr>
              <a:defRPr sz="16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5280000" y="1332000"/>
            <a:ext cx="1008000" cy="1548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22"/>
          </p:nvPr>
        </p:nvSpPr>
        <p:spPr>
          <a:xfrm>
            <a:off x="6492000" y="3096000"/>
            <a:ext cx="1008000" cy="1116000"/>
          </a:xfrm>
        </p:spPr>
        <p:txBody>
          <a:bodyPr/>
          <a:lstStyle>
            <a:lvl1pPr>
              <a:defRPr sz="1300" b="0"/>
            </a:lvl1pPr>
            <a:lvl2pPr>
              <a:defRPr sz="1300" b="0"/>
            </a:lvl2pPr>
            <a:lvl3pPr>
              <a:defRPr sz="1300" b="0"/>
            </a:lvl3pPr>
            <a:lvl4pPr marL="234000" indent="0">
              <a:buNone/>
              <a:defRPr sz="1600"/>
            </a:lvl4pPr>
            <a:lvl5pPr>
              <a:defRPr sz="1600"/>
            </a:lvl5pPr>
            <a:lvl6pPr>
              <a:defRPr sz="1600" baseline="0"/>
            </a:lvl6pPr>
            <a:lvl7pPr>
              <a:defRPr sz="16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6492000" y="1332000"/>
            <a:ext cx="1008000" cy="1548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4"/>
          </p:nvPr>
        </p:nvSpPr>
        <p:spPr>
          <a:xfrm>
            <a:off x="7704000" y="3096000"/>
            <a:ext cx="1008000" cy="1116000"/>
          </a:xfrm>
        </p:spPr>
        <p:txBody>
          <a:bodyPr/>
          <a:lstStyle>
            <a:lvl1pPr>
              <a:defRPr sz="1300" b="0"/>
            </a:lvl1pPr>
            <a:lvl2pPr>
              <a:defRPr sz="1300" b="0"/>
            </a:lvl2pPr>
            <a:lvl3pPr>
              <a:defRPr sz="1300" b="0"/>
            </a:lvl3pPr>
            <a:lvl4pPr marL="234000" indent="0">
              <a:buNone/>
              <a:defRPr sz="1600"/>
            </a:lvl4pPr>
            <a:lvl5pPr>
              <a:defRPr sz="1600"/>
            </a:lvl5pPr>
            <a:lvl6pPr>
              <a:defRPr sz="1600" baseline="0"/>
            </a:lvl6pPr>
            <a:lvl7pPr>
              <a:defRPr sz="16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7704000" y="1332000"/>
            <a:ext cx="1008000" cy="1548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2696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Polygon (dark dg)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787775" y="0"/>
            <a:ext cx="5356225" cy="4572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32000" y="4723200"/>
            <a:ext cx="828000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BE66F6D-16E6-457C-8432-C02A6036884B}" type="datetime1">
              <a:rPr lang="en-GB" smtClean="0"/>
              <a:t>04/09/2017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296000" y="4849200"/>
            <a:ext cx="5400000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Presentation19May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72000" y="4723200"/>
            <a:ext cx="540000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980000"/>
            <a:ext cx="5796000" cy="612000"/>
          </a:xfrm>
        </p:spPr>
        <p:txBody>
          <a:bodyPr/>
          <a:lstStyle>
            <a:lvl1pPr>
              <a:defRPr sz="55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30212" y="2664000"/>
            <a:ext cx="5796000" cy="540000"/>
          </a:xfrm>
        </p:spPr>
        <p:txBody>
          <a:bodyPr/>
          <a:lstStyle>
            <a:lvl1pPr marL="0" indent="0" algn="l">
              <a:lnSpc>
                <a:spcPct val="85000"/>
              </a:lnSpc>
              <a:buNone/>
              <a:defRPr sz="34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2" name="Picture 11" descr="ATI_logo_white.ai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00" y="432000"/>
            <a:ext cx="1381299" cy="576000"/>
          </a:xfrm>
          <a:prstGeom prst="rect">
            <a:avLst/>
          </a:prstGeom>
        </p:spPr>
      </p:pic>
      <p:sp>
        <p:nvSpPr>
          <p:cNvPr id="14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1854000"/>
            <a:ext cx="8280000" cy="288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92489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Image only (white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E834690-9EE4-44CF-8D2A-CF751E97BBC9}" type="datetime1">
              <a:rPr lang="en-GB" smtClean="0"/>
              <a:t>04/09/2017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Presentation19May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5712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 only (black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38837-5EAA-463E-8F60-FD50352AFA4A}" type="datetime1">
              <a:rPr lang="en-GB" smtClean="0"/>
              <a:t>04/09/2017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Presentation19May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4755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Details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4BE9-13EB-4523-A73C-5A743A31CA26}" type="datetime1">
              <a:rPr lang="en-GB" smtClean="0"/>
              <a:t>04/09/2017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Presentation19May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32000" y="3096000"/>
            <a:ext cx="5760000" cy="900000"/>
          </a:xfr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  <a:lvl2pPr marL="234000" indent="-234000">
              <a:buFont typeface="Arial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468000">
              <a:defRPr sz="1800">
                <a:solidFill>
                  <a:schemeClr val="bg1"/>
                </a:solidFill>
              </a:defRPr>
            </a:lvl3pPr>
            <a:lvl4pPr marL="702000">
              <a:defRPr sz="1800">
                <a:solidFill>
                  <a:schemeClr val="bg1"/>
                </a:solidFill>
              </a:defRPr>
            </a:lvl4pPr>
            <a:lvl5pPr marL="936000"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3006000"/>
            <a:ext cx="3042000" cy="540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 </a:t>
            </a:r>
          </a:p>
        </p:txBody>
      </p:sp>
      <p:pic>
        <p:nvPicPr>
          <p:cNvPr id="10" name="Picture 9" descr="ATI_logo_white.ai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457200"/>
            <a:ext cx="120863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16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Detail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5B43E-C0D6-420D-9264-EAA8FBFD3E7E}" type="datetime1">
              <a:rPr lang="en-GB" smtClean="0"/>
              <a:t>04/09/2017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Presentation19May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32000" y="3096000"/>
            <a:ext cx="5760000" cy="900000"/>
          </a:xfr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  <a:lvl2pPr marL="234000" indent="-234000">
              <a:buFont typeface="Arial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468000">
              <a:defRPr sz="1800">
                <a:solidFill>
                  <a:schemeClr val="bg1"/>
                </a:solidFill>
              </a:defRPr>
            </a:lvl3pPr>
            <a:lvl4pPr marL="702000">
              <a:defRPr sz="1800">
                <a:solidFill>
                  <a:schemeClr val="bg1"/>
                </a:solidFill>
              </a:defRPr>
            </a:lvl4pPr>
            <a:lvl5pPr marL="936000"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3006000"/>
            <a:ext cx="3042000" cy="540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15062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1BFD-609A-4EDA-8414-F13C6358094E}" type="datetime1">
              <a:rPr lang="en-GB" smtClean="0"/>
              <a:t>04/09/2017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Presentation19May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3388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16E42-EB9A-40EA-80EA-F610E51BB935}" type="datetime1">
              <a:rPr lang="en-GB" smtClean="0"/>
              <a:t>04/09/2017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Presentation19May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02856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B9CFE-7DD9-49C7-ADBE-9A7BE4F3EAAA}" type="datetime1">
              <a:rPr lang="en-GB" altLang="zh-CN" smtClean="0"/>
              <a:t>04/09/2017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981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olygon (light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3787775" y="0"/>
            <a:ext cx="5356225" cy="4572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296FA42-5372-4607-9E64-2F9F255354C6}" type="datetime1">
              <a:rPr lang="en-GB" smtClean="0"/>
              <a:t>04/09/2017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Presentation19May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980000"/>
            <a:ext cx="8280000" cy="612000"/>
          </a:xfrm>
        </p:spPr>
        <p:txBody>
          <a:bodyPr/>
          <a:lstStyle>
            <a:lvl1pPr>
              <a:defRPr sz="55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2000" y="2664000"/>
            <a:ext cx="8280000" cy="540000"/>
          </a:xfrm>
        </p:spPr>
        <p:txBody>
          <a:bodyPr/>
          <a:lstStyle>
            <a:lvl1pPr marL="0" indent="0" algn="l">
              <a:lnSpc>
                <a:spcPct val="85000"/>
              </a:lnSpc>
              <a:buNone/>
              <a:defRPr sz="34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3" y="434975"/>
            <a:ext cx="1381300" cy="576000"/>
          </a:xfrm>
          <a:prstGeom prst="rect">
            <a:avLst/>
          </a:prstGeom>
        </p:spPr>
      </p:pic>
      <p:sp>
        <p:nvSpPr>
          <p:cNvPr id="16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1854000"/>
            <a:ext cx="8280000" cy="288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745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olygon (dark bg)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3787775" y="0"/>
            <a:ext cx="5356225" cy="4572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C1A5814-88F1-4044-9638-D5596CF62699}" type="datetime1">
              <a:rPr lang="en-GB" smtClean="0"/>
              <a:t>04/09/2017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Presentation19May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980000"/>
            <a:ext cx="8280000" cy="612000"/>
          </a:xfrm>
        </p:spPr>
        <p:txBody>
          <a:bodyPr/>
          <a:lstStyle>
            <a:lvl1pPr>
              <a:defRPr sz="55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2000" y="2664000"/>
            <a:ext cx="8280000" cy="540000"/>
          </a:xfrm>
        </p:spPr>
        <p:txBody>
          <a:bodyPr/>
          <a:lstStyle>
            <a:lvl1pPr marL="0" indent="0" algn="l">
              <a:lnSpc>
                <a:spcPct val="85000"/>
              </a:lnSpc>
              <a:buNone/>
              <a:defRPr sz="34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4" name="Picture 13" descr="ATI_logo_white.ai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00" y="432000"/>
            <a:ext cx="1381299" cy="576000"/>
          </a:xfrm>
          <a:prstGeom prst="rect">
            <a:avLst/>
          </a:prstGeom>
        </p:spPr>
      </p:pic>
      <p:sp>
        <p:nvSpPr>
          <p:cNvPr id="1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1854000"/>
            <a:ext cx="8280000" cy="288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1132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DC3666-C33A-4E34-9F60-255EFA238A23}" type="datetime1">
              <a:rPr lang="en-GB" smtClean="0"/>
              <a:t>04/09/2017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Presentation19May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980000"/>
            <a:ext cx="8280000" cy="612000"/>
          </a:xfrm>
        </p:spPr>
        <p:txBody>
          <a:bodyPr/>
          <a:lstStyle>
            <a:lvl1pPr>
              <a:defRPr sz="55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2000" y="2664000"/>
            <a:ext cx="8280000" cy="540000"/>
          </a:xfrm>
        </p:spPr>
        <p:txBody>
          <a:bodyPr/>
          <a:lstStyle>
            <a:lvl1pPr marL="0" indent="0" algn="l">
              <a:lnSpc>
                <a:spcPct val="85000"/>
              </a:lnSpc>
              <a:buNone/>
              <a:defRPr sz="34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 descr="ATI_logo_white.ai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00" y="432000"/>
            <a:ext cx="1381299" cy="576000"/>
          </a:xfrm>
          <a:prstGeom prst="rect">
            <a:avLst/>
          </a:prstGeom>
        </p:spPr>
      </p:pic>
      <p:sp>
        <p:nvSpPr>
          <p:cNvPr id="14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1854000"/>
            <a:ext cx="8280000" cy="288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7861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(black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9A64B81-8F34-48A7-83ED-B17E2AF577AA}" type="datetime1">
              <a:rPr lang="en-GB" smtClean="0"/>
              <a:t>04/09/2017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Presentation19May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980000"/>
            <a:ext cx="8280000" cy="612000"/>
          </a:xfrm>
        </p:spPr>
        <p:txBody>
          <a:bodyPr/>
          <a:lstStyle>
            <a:lvl1pPr>
              <a:defRPr sz="55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2000" y="2664000"/>
            <a:ext cx="8280000" cy="540000"/>
          </a:xfrm>
        </p:spPr>
        <p:txBody>
          <a:bodyPr/>
          <a:lstStyle>
            <a:lvl1pPr marL="0" indent="0" algn="l">
              <a:lnSpc>
                <a:spcPct val="85000"/>
              </a:lnSpc>
              <a:buNone/>
              <a:defRPr sz="34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3" y="434975"/>
            <a:ext cx="1381300" cy="576000"/>
          </a:xfrm>
          <a:prstGeom prst="rect">
            <a:avLst/>
          </a:prstGeom>
        </p:spPr>
      </p:pic>
      <p:sp>
        <p:nvSpPr>
          <p:cNvPr id="14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1854000"/>
            <a:ext cx="8280000" cy="288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697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(white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976A12-B902-45F0-9CD9-8D6FE9E1DDEC}" type="datetime1">
              <a:rPr lang="en-GB" smtClean="0"/>
              <a:t>04/09/2017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Presentation19May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980000"/>
            <a:ext cx="8280000" cy="612000"/>
          </a:xfrm>
        </p:spPr>
        <p:txBody>
          <a:bodyPr/>
          <a:lstStyle>
            <a:lvl1pPr>
              <a:defRPr sz="55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2000" y="2664000"/>
            <a:ext cx="8280000" cy="540000"/>
          </a:xfrm>
        </p:spPr>
        <p:txBody>
          <a:bodyPr/>
          <a:lstStyle>
            <a:lvl1pPr marL="0" indent="0" algn="l">
              <a:lnSpc>
                <a:spcPct val="85000"/>
              </a:lnSpc>
              <a:buNone/>
              <a:defRPr sz="34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2" name="Picture 11" descr="ATI_logo_white.ai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00" y="432000"/>
            <a:ext cx="1381299" cy="576000"/>
          </a:xfrm>
          <a:prstGeom prst="rect">
            <a:avLst/>
          </a:prstGeom>
        </p:spPr>
      </p:pic>
      <p:sp>
        <p:nvSpPr>
          <p:cNvPr id="14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1854000"/>
            <a:ext cx="8280000" cy="288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350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Dar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8414EB-DC03-4898-84E1-50C83DBD2ED4}" type="datetime1">
              <a:rPr lang="en-GB" smtClean="0"/>
              <a:t>04/09/2017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Presentation19May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710000"/>
            <a:ext cx="8280000" cy="612000"/>
          </a:xfrm>
        </p:spPr>
        <p:txBody>
          <a:bodyPr/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1602000"/>
            <a:ext cx="8280000" cy="288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437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Light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465991A-C3E5-4C09-ADF5-DEB0A393B714}" type="datetime1">
              <a:rPr lang="en-GB" smtClean="0"/>
              <a:t>04/09/2017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Presentation19May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710000"/>
            <a:ext cx="8280000" cy="612000"/>
          </a:xfrm>
        </p:spPr>
        <p:txBody>
          <a:bodyPr/>
          <a:lstStyle>
            <a:lvl1pPr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1602000"/>
            <a:ext cx="8280000" cy="288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1044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8280000" cy="46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00" y="1224000"/>
            <a:ext cx="8280000" cy="32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Click to add sub-header text. Indent for secondary levels and bullets. Or use buttons to add content. 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2000" y="4723200"/>
            <a:ext cx="828000" cy="14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3D9FF5E9-0DBD-498C-991A-6962C4EFB770}" type="datetime1">
              <a:rPr lang="en-GB" smtClean="0"/>
              <a:t>04/09/2017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6000" y="4849200"/>
            <a:ext cx="5400000" cy="14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Presentation19May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72000" y="4723200"/>
            <a:ext cx="540000" cy="14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800" b="1">
                <a:solidFill>
                  <a:schemeClr val="tx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21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1" r:id="rId2"/>
    <p:sldLayoutId id="2147483666" r:id="rId3"/>
    <p:sldLayoutId id="2147483667" r:id="rId4"/>
    <p:sldLayoutId id="2147483661" r:id="rId5"/>
    <p:sldLayoutId id="2147483664" r:id="rId6"/>
    <p:sldLayoutId id="2147483665" r:id="rId7"/>
    <p:sldLayoutId id="2147483660" r:id="rId8"/>
    <p:sldLayoutId id="2147483662" r:id="rId9"/>
    <p:sldLayoutId id="2147483677" r:id="rId10"/>
    <p:sldLayoutId id="2147483650" r:id="rId11"/>
    <p:sldLayoutId id="2147483672" r:id="rId12"/>
    <p:sldLayoutId id="2147483663" r:id="rId13"/>
    <p:sldLayoutId id="2147483673" r:id="rId14"/>
    <p:sldLayoutId id="2147483652" r:id="rId15"/>
    <p:sldLayoutId id="2147483657" r:id="rId16"/>
    <p:sldLayoutId id="2147483674" r:id="rId17"/>
    <p:sldLayoutId id="2147483679" r:id="rId18"/>
    <p:sldLayoutId id="2147483670" r:id="rId19"/>
    <p:sldLayoutId id="2147483659" r:id="rId20"/>
    <p:sldLayoutId id="2147483669" r:id="rId21"/>
    <p:sldLayoutId id="2147483680" r:id="rId22"/>
    <p:sldLayoutId id="2147483676" r:id="rId23"/>
    <p:sldLayoutId id="2147483654" r:id="rId24"/>
    <p:sldLayoutId id="2147483655" r:id="rId25"/>
    <p:sldLayoutId id="2147483681" r:id="rId26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0"/>
        </a:spcAft>
        <a:buFont typeface="Arial" panose="020B0604020202020204" pitchFamily="34" charset="0"/>
        <a:buNone/>
        <a:defRPr sz="21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0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52000" algn="l" defTabSz="914400" rtl="0" eaLnBrk="1" latinLnBrk="0" hangingPunct="1">
        <a:spcBef>
          <a:spcPts val="0"/>
        </a:spcBef>
        <a:spcAft>
          <a:spcPts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52000" algn="l" defTabSz="914400" rtl="0" eaLnBrk="1" latinLnBrk="0" hangingPunct="1">
        <a:spcBef>
          <a:spcPts val="0"/>
        </a:spcBef>
        <a:spcAft>
          <a:spcPts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000" indent="-252000" algn="l" defTabSz="914400" rtl="0" eaLnBrk="1" latinLnBrk="0" hangingPunct="1">
        <a:spcBef>
          <a:spcPts val="0"/>
        </a:spcBef>
        <a:spcAft>
          <a:spcPts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28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dx.doi.org/10.1016/j.jas.2012.12.025" TargetMode="Externa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v.uk/government/uploads/system/uploads/attachment_data/file/516407/gs-16-6-future-cities-science-of-cities.pdf" TargetMode="External"/><Relationship Id="rId2" Type="http://schemas.openxmlformats.org/officeDocument/2006/relationships/hyperlink" Target="https://www.gov.uk/government/uploads/system/uploads/attachment_data/file/520963/GS-16-6-future-of-cities-an-overview-of-the-evidence.pdf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gov.uk/government/uploads/system/uploads/attachment_data/file/510421/gs-16-4-future-of-cities-graduate-mobility.pdf" TargetMode="External"/><Relationship Id="rId4" Type="http://schemas.openxmlformats.org/officeDocument/2006/relationships/hyperlink" Target="https://www.gov.uk/government/uploads/system/uploads/attachment_data/file/516443/gs-16-5-future-cities-foresight-for-cities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250" y="0"/>
            <a:ext cx="5398750" cy="359828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070917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528" y="1275606"/>
            <a:ext cx="7110128" cy="1872208"/>
          </a:xfrm>
        </p:spPr>
        <p:txBody>
          <a:bodyPr/>
          <a:lstStyle/>
          <a:p>
            <a:r>
              <a:rPr lang="en-GB" sz="4000" dirty="0" err="1"/>
              <a:t>Geocomputation</a:t>
            </a:r>
            <a:r>
              <a:rPr lang="en-GB" sz="4000" dirty="0"/>
              <a:t> in a new era:</a:t>
            </a:r>
            <a:br>
              <a:rPr lang="en-GB" sz="4000" dirty="0"/>
            </a:br>
            <a:r>
              <a:rPr lang="en-GB" sz="4000" dirty="0"/>
              <a:t>modelling and analytics-driven planning </a:t>
            </a:r>
            <a:br>
              <a:rPr lang="en-GB" sz="4000" dirty="0"/>
            </a:br>
            <a:br>
              <a:rPr lang="en-GB" sz="4000" dirty="0"/>
            </a:br>
            <a:r>
              <a:rPr lang="en-GB" sz="2999" dirty="0"/>
              <a:t>Alan Wilson</a:t>
            </a:r>
            <a:br>
              <a:rPr lang="en-GB" sz="2999" dirty="0"/>
            </a:br>
            <a:r>
              <a:rPr lang="en-GB" sz="2999" dirty="0"/>
              <a:t>Chief Executive</a:t>
            </a:r>
            <a:br>
              <a:rPr lang="en-GB" sz="2999" dirty="0"/>
            </a:br>
            <a:r>
              <a:rPr lang="en-GB" sz="2999" dirty="0"/>
              <a:t>The Alan Turing Institute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 flipV="1">
            <a:off x="323528" y="1203598"/>
            <a:ext cx="6840760" cy="72008"/>
          </a:xfrm>
        </p:spPr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80D98-5413-40E8-B1C8-EBC4F9BF35B4}" type="datetime1">
              <a:rPr lang="en-GB" smtClean="0"/>
              <a:t>04/09/2017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8629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ant_gtfs_od_links_buses_averagespeed_m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68" y="0"/>
            <a:ext cx="1686320" cy="4296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8462" y="484415"/>
            <a:ext cx="1615380" cy="3876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477738"/>
            <a:ext cx="7231857" cy="490924"/>
          </a:xfrm>
        </p:spPr>
        <p:txBody>
          <a:bodyPr>
            <a:normAutofit/>
          </a:bodyPr>
          <a:lstStyle/>
          <a:p>
            <a:r>
              <a:rPr lang="en-GB" sz="1600" b="0" dirty="0"/>
              <a:t>Modelling the UK: Quant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88928" y="155312"/>
            <a:ext cx="1817131" cy="41801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69707" y="4102294"/>
            <a:ext cx="19742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Rail, v=3165, e=10,269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58372" y="4083544"/>
            <a:ext cx="193769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Road, v=3.5M, e=8.4M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8200" y="4102294"/>
            <a:ext cx="25090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Bus, Ferry, v=0.29M, e=0.42M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1957E-AE57-4492-870A-B6BF9716BD4B}" type="datetime1">
              <a:rPr lang="en-GB" smtClean="0"/>
              <a:t>04/09/2017</a:t>
            </a:fld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DCC2E-E896-4E32-98C5-995B62A21B64}" type="slidenum">
              <a:rPr lang="en-GB" smtClean="0"/>
              <a:t>10</a:t>
            </a:fld>
            <a:endParaRPr lang="en-GB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51520" y="157763"/>
            <a:ext cx="8280000" cy="46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4. Computing power</a:t>
            </a:r>
          </a:p>
        </p:txBody>
      </p:sp>
    </p:spTree>
    <p:extLst>
      <p:ext uri="{BB962C8B-B14F-4D97-AF65-F5344CB8AC3E}">
        <p14:creationId xmlns:p14="http://schemas.microsoft.com/office/powerpoint/2010/main" val="1259436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AF1DE-05CC-4AB2-A2A0-F4A827DDE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The new era-1: for modellers?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97421-5D2F-4C9D-A9BD-12C339179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900000"/>
            <a:ext cx="8280000" cy="3564000"/>
          </a:xfrm>
        </p:spPr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the ‘advice’ starts here!!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information system architecture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extending the range: new domain applications – health, education, defence etc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model types – add ABM etc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dynamics: beyond </a:t>
            </a:r>
            <a:r>
              <a:rPr lang="en-GB" dirty="0" err="1"/>
              <a:t>PoC</a:t>
            </a:r>
            <a:r>
              <a:rPr lang="en-GB" dirty="0"/>
              <a:t>: successful ‘development’; critical points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additions from AI (as noted)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GB" dirty="0"/>
              <a:t>real-time calibration: interaction parameters from structure?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GB" dirty="0"/>
              <a:t>clustering, communities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GB" dirty="0"/>
              <a:t>high-dimensional phase spaces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examples follow</a:t>
            </a:r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BB32F-751B-49D7-8C90-DE156F30B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DAA9-F388-4C6A-9724-1155F9E925D8}" type="datetime1">
              <a:rPr lang="en-GB" smtClean="0"/>
              <a:t>04/09/2017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26359-8758-4058-91B9-B304F3B2C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Presentation070917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0D3D6-6674-4530-BC14-B08E1740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420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B4153-3546-421E-B9FA-6A520C8B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145F7-5EE2-4334-A5FD-44C9A1465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more on the ‘advice’ dimension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much of what follows involves one or more of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GB" dirty="0"/>
              <a:t>new domains, possibly with poor data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GB" b="0" dirty="0"/>
              <a:t>‘large’ projects which remain ambitious: the general model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GB" dirty="0"/>
              <a:t>difficulty: adding depth and applications to dynamic modelling; beyond ‘proof of concept’ – ambitious in a different sense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b="0" dirty="0"/>
              <a:t>be nervous of ‘following fashion’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  <a:p>
            <a:endParaRPr lang="en-GB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EDF29-4BA3-4968-A60D-F350FFB78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DAA9-F388-4C6A-9724-1155F9E925D8}" type="datetime1">
              <a:rPr lang="en-GB" smtClean="0"/>
              <a:t>04/09/2017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879A3-631F-4244-BBA3-6C9337507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Presentation19May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6A25-2863-4126-9AD1-ABA2A50AE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571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 txBox="1">
            <a:spLocks/>
          </p:cNvSpPr>
          <p:nvPr/>
        </p:nvSpPr>
        <p:spPr bwMode="auto">
          <a:xfrm>
            <a:off x="0" y="209552"/>
            <a:ext cx="9058275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GB" sz="2100" b="1" dirty="0"/>
              <a:t>5.1. Information system architecture </a:t>
            </a:r>
          </a:p>
          <a:p>
            <a:pPr algn="ctr" eaLnBrk="0" hangingPunct="0"/>
            <a:endParaRPr lang="en-GB" sz="21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323850" y="1094185"/>
            <a:ext cx="8570119" cy="2773709"/>
            <a:chOff x="2965450" y="2230438"/>
            <a:chExt cx="6288089" cy="2535238"/>
          </a:xfrm>
        </p:grpSpPr>
        <p:sp>
          <p:nvSpPr>
            <p:cNvPr id="4099" name="Text Box 5"/>
            <p:cNvSpPr txBox="1">
              <a:spLocks noChangeArrowheads="1"/>
            </p:cNvSpPr>
            <p:nvPr/>
          </p:nvSpPr>
          <p:spPr bwMode="auto">
            <a:xfrm>
              <a:off x="5356225" y="2230439"/>
              <a:ext cx="1538288" cy="1443037"/>
            </a:xfrm>
            <a:prstGeom prst="rect">
              <a:avLst/>
            </a:prstGeom>
            <a:solidFill>
              <a:srgbClr val="FFC000">
                <a:alpha val="39999"/>
              </a:srgb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15000"/>
                </a:lnSpc>
                <a:spcAft>
                  <a:spcPts val="150"/>
                </a:spcAft>
              </a:pPr>
              <a:r>
                <a:rPr lang="en-GB" altLang="en-US" sz="1200" dirty="0"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Information </a:t>
              </a:r>
            </a:p>
            <a:p>
              <a:pPr algn="ctr">
                <a:lnSpc>
                  <a:spcPct val="115000"/>
                </a:lnSpc>
                <a:spcAft>
                  <a:spcPts val="150"/>
                </a:spcAft>
              </a:pPr>
              <a:r>
                <a:rPr lang="en-GB" altLang="en-US" sz="1200" dirty="0"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System</a:t>
              </a:r>
            </a:p>
            <a:p>
              <a:pPr algn="ctr">
                <a:lnSpc>
                  <a:spcPct val="115000"/>
                </a:lnSpc>
                <a:spcAft>
                  <a:spcPts val="150"/>
                </a:spcAft>
              </a:pPr>
              <a:r>
                <a:rPr lang="en-GB" altLang="en-US" sz="1200" dirty="0"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Input: outputs from different datasets</a:t>
              </a:r>
            </a:p>
            <a:p>
              <a:pPr algn="ctr">
                <a:lnSpc>
                  <a:spcPct val="115000"/>
                </a:lnSpc>
                <a:spcAft>
                  <a:spcPts val="150"/>
                </a:spcAft>
              </a:pPr>
              <a:r>
                <a:rPr lang="en-GB" altLang="en-US" sz="1200" dirty="0"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Scenarios and plans</a:t>
              </a:r>
            </a:p>
            <a:p>
              <a:pPr algn="ctr">
                <a:lnSpc>
                  <a:spcPct val="115000"/>
                </a:lnSpc>
                <a:spcAft>
                  <a:spcPts val="150"/>
                </a:spcAft>
              </a:pPr>
              <a:r>
                <a:rPr lang="en-GB" altLang="en-US" sz="1200" dirty="0"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Outputs: platform data base; some reports</a:t>
              </a:r>
            </a:p>
          </p:txBody>
        </p:sp>
        <p:sp>
          <p:nvSpPr>
            <p:cNvPr id="4100" name="Text Box 2"/>
            <p:cNvSpPr txBox="1">
              <a:spLocks noChangeArrowheads="1"/>
            </p:cNvSpPr>
            <p:nvPr/>
          </p:nvSpPr>
          <p:spPr bwMode="auto">
            <a:xfrm>
              <a:off x="2968625" y="2230438"/>
              <a:ext cx="1296988" cy="590550"/>
            </a:xfrm>
            <a:prstGeom prst="rect">
              <a:avLst/>
            </a:prstGeom>
            <a:solidFill>
              <a:srgbClr val="FFFF00">
                <a:alpha val="39999"/>
              </a:srgb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15000"/>
                </a:lnSpc>
              </a:pPr>
              <a:r>
                <a:rPr lang="en-GB" altLang="en-US" sz="1350" dirty="0"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Static data</a:t>
              </a:r>
            </a:p>
            <a:p>
              <a:pPr>
                <a:lnSpc>
                  <a:spcPct val="115000"/>
                </a:lnSpc>
              </a:pPr>
              <a:r>
                <a:rPr lang="en-GB" altLang="en-US" sz="1350" dirty="0"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(geometry, census etc.)</a:t>
              </a:r>
            </a:p>
          </p:txBody>
        </p:sp>
        <p:cxnSp>
          <p:nvCxnSpPr>
            <p:cNvPr id="26" name="Straight Arrow Connector 25"/>
            <p:cNvCxnSpPr>
              <a:cxnSpLocks/>
            </p:cNvCxnSpPr>
            <p:nvPr/>
          </p:nvCxnSpPr>
          <p:spPr>
            <a:xfrm>
              <a:off x="4265613" y="2513013"/>
              <a:ext cx="1090612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 Box 8"/>
            <p:cNvSpPr txBox="1">
              <a:spLocks noChangeArrowheads="1"/>
            </p:cNvSpPr>
            <p:nvPr/>
          </p:nvSpPr>
          <p:spPr bwMode="auto">
            <a:xfrm>
              <a:off x="7275514" y="4476751"/>
              <a:ext cx="1539875" cy="28892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ctr" eaLnBrk="1" hangingPunct="1">
                <a:lnSpc>
                  <a:spcPct val="115000"/>
                </a:lnSpc>
                <a:spcAft>
                  <a:spcPts val="200"/>
                </a:spcAft>
                <a:buFontTx/>
                <a:buNone/>
                <a:defRPr sz="1000">
                  <a:latin typeface="Calibri" pitchFamily="34" charset="0"/>
                  <a:ea typeface="Calibri" pitchFamily="34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/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/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/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/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9pPr>
            </a:lstStyle>
            <a:p>
              <a:pPr>
                <a:defRPr/>
              </a:pPr>
              <a:r>
                <a:rPr lang="en-GB" sz="1350" dirty="0"/>
                <a:t>Reports from C.E.</a:t>
              </a:r>
            </a:p>
          </p:txBody>
        </p:sp>
        <p:sp>
          <p:nvSpPr>
            <p:cNvPr id="4103" name="Text Box 3"/>
            <p:cNvSpPr txBox="1">
              <a:spLocks noChangeArrowheads="1"/>
            </p:cNvSpPr>
            <p:nvPr/>
          </p:nvSpPr>
          <p:spPr bwMode="auto">
            <a:xfrm>
              <a:off x="2965450" y="3857625"/>
              <a:ext cx="1296988" cy="736600"/>
            </a:xfrm>
            <a:prstGeom prst="rect">
              <a:avLst/>
            </a:prstGeom>
            <a:solidFill>
              <a:srgbClr val="FFFF00">
                <a:alpha val="39999"/>
              </a:srgb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15000"/>
                </a:lnSpc>
              </a:pPr>
              <a:r>
                <a:rPr lang="en-GB" altLang="en-US" sz="1200" dirty="0"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Planning Knowledge</a:t>
              </a:r>
            </a:p>
            <a:p>
              <a:pPr>
                <a:lnSpc>
                  <a:spcPct val="115000"/>
                </a:lnSpc>
              </a:pPr>
              <a:r>
                <a:rPr lang="en-GB" altLang="en-US" sz="1200" dirty="0"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(densities, health, education, heritage etc. )</a:t>
              </a:r>
            </a:p>
          </p:txBody>
        </p:sp>
        <p:cxnSp>
          <p:nvCxnSpPr>
            <p:cNvPr id="33" name="Straight Arrow Connector 32"/>
            <p:cNvCxnSpPr>
              <a:cxnSpLocks/>
            </p:cNvCxnSpPr>
            <p:nvPr/>
          </p:nvCxnSpPr>
          <p:spPr>
            <a:xfrm>
              <a:off x="7643813" y="4051300"/>
              <a:ext cx="0" cy="42068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6894514" y="4051300"/>
              <a:ext cx="75247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17"/>
            <p:cNvCxnSpPr>
              <a:cxnSpLocks/>
            </p:cNvCxnSpPr>
            <p:nvPr/>
          </p:nvCxnSpPr>
          <p:spPr bwMode="auto">
            <a:xfrm rot="5400000">
              <a:off x="7475538" y="3997326"/>
              <a:ext cx="947738" cy="1587"/>
            </a:xfrm>
            <a:prstGeom prst="bentConnector3">
              <a:avLst>
                <a:gd name="adj1" fmla="val 49968"/>
              </a:avLst>
            </a:prstGeom>
            <a:noFill/>
            <a:ln w="19050">
              <a:solidFill>
                <a:schemeClr val="dk1">
                  <a:lumMod val="95000"/>
                  <a:lumOff val="0"/>
                </a:schemeClr>
              </a:solidFill>
              <a:miter lim="800000"/>
              <a:headEnd/>
              <a:tailEnd type="arrow" w="med" len="med"/>
            </a:ln>
            <a:extLst/>
          </p:spPr>
        </p:cxnSp>
        <p:cxnSp>
          <p:nvCxnSpPr>
            <p:cNvPr id="36" name="Straight Connector 35"/>
            <p:cNvCxnSpPr>
              <a:cxnSpLocks/>
            </p:cNvCxnSpPr>
            <p:nvPr/>
          </p:nvCxnSpPr>
          <p:spPr>
            <a:xfrm>
              <a:off x="6894514" y="3522663"/>
              <a:ext cx="105568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15"/>
            <p:cNvCxnSpPr>
              <a:cxnSpLocks noChangeShapeType="1"/>
            </p:cNvCxnSpPr>
            <p:nvPr/>
          </p:nvCxnSpPr>
          <p:spPr bwMode="auto">
            <a:xfrm rot="5400000">
              <a:off x="7652544" y="3871119"/>
              <a:ext cx="1208088" cy="0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dk1">
                  <a:lumMod val="95000"/>
                  <a:lumOff val="0"/>
                </a:schemeClr>
              </a:solidFill>
              <a:miter lim="800000"/>
              <a:headEnd/>
              <a:tailEnd type="arrow" w="med" len="med"/>
            </a:ln>
            <a:extLst/>
          </p:spPr>
        </p:cxnSp>
        <p:cxnSp>
          <p:nvCxnSpPr>
            <p:cNvPr id="38" name="Straight Arrow Connector 37"/>
            <p:cNvCxnSpPr>
              <a:cxnSpLocks/>
            </p:cNvCxnSpPr>
            <p:nvPr/>
          </p:nvCxnSpPr>
          <p:spPr>
            <a:xfrm>
              <a:off x="6894514" y="2968625"/>
              <a:ext cx="339725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cxnSpLocks/>
            </p:cNvCxnSpPr>
            <p:nvPr/>
          </p:nvCxnSpPr>
          <p:spPr>
            <a:xfrm>
              <a:off x="4265613" y="4051300"/>
              <a:ext cx="1090612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cxnSpLocks/>
            </p:cNvCxnSpPr>
            <p:nvPr/>
          </p:nvCxnSpPr>
          <p:spPr>
            <a:xfrm>
              <a:off x="5141913" y="3221038"/>
              <a:ext cx="214312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cxnSpLocks/>
            </p:cNvCxnSpPr>
            <p:nvPr/>
          </p:nvCxnSpPr>
          <p:spPr>
            <a:xfrm>
              <a:off x="4265614" y="3221038"/>
              <a:ext cx="231775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 Box 7"/>
            <p:cNvSpPr txBox="1">
              <a:spLocks noChangeArrowheads="1"/>
            </p:cNvSpPr>
            <p:nvPr/>
          </p:nvSpPr>
          <p:spPr bwMode="auto">
            <a:xfrm>
              <a:off x="7237414" y="2690814"/>
              <a:ext cx="2016125" cy="57943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ctr" eaLnBrk="1" hangingPunct="1">
                <a:lnSpc>
                  <a:spcPct val="115000"/>
                </a:lnSpc>
                <a:spcAft>
                  <a:spcPts val="200"/>
                </a:spcAft>
                <a:buFontTx/>
                <a:buNone/>
                <a:defRPr sz="1000">
                  <a:latin typeface="Calibri" pitchFamily="34" charset="0"/>
                  <a:ea typeface="Calibri" pitchFamily="34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/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/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/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/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9pPr>
            </a:lstStyle>
            <a:p>
              <a:pPr>
                <a:defRPr/>
              </a:pPr>
              <a:r>
                <a:rPr lang="en-GB" sz="1350" dirty="0"/>
                <a:t>The science: models and analysis:</a:t>
              </a:r>
            </a:p>
            <a:p>
              <a:pPr>
                <a:defRPr/>
              </a:pPr>
              <a:r>
                <a:rPr lang="en-GB" sz="1350" dirty="0"/>
                <a:t>outputs and planning indicators</a:t>
              </a:r>
            </a:p>
          </p:txBody>
        </p:sp>
        <p:sp>
          <p:nvSpPr>
            <p:cNvPr id="43" name="Text Box 6"/>
            <p:cNvSpPr txBox="1">
              <a:spLocks noChangeArrowheads="1"/>
            </p:cNvSpPr>
            <p:nvPr/>
          </p:nvSpPr>
          <p:spPr bwMode="auto">
            <a:xfrm>
              <a:off x="5356225" y="3829050"/>
              <a:ext cx="1538288" cy="419100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40000"/>
              </a:scheme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ctr" eaLnBrk="1" hangingPunct="1">
                <a:lnSpc>
                  <a:spcPct val="115000"/>
                </a:lnSpc>
                <a:spcAft>
                  <a:spcPts val="200"/>
                </a:spcAft>
                <a:buFontTx/>
                <a:buNone/>
                <a:defRPr sz="1000">
                  <a:latin typeface="Calibri" pitchFamily="34" charset="0"/>
                  <a:ea typeface="Calibri" pitchFamily="34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/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/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/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/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9pPr>
            </a:lstStyle>
            <a:p>
              <a:pPr>
                <a:defRPr/>
              </a:pPr>
              <a:r>
                <a:rPr lang="en-GB" sz="1350" dirty="0"/>
                <a:t>Scenarios and Plans</a:t>
              </a:r>
            </a:p>
          </p:txBody>
        </p:sp>
        <p:sp>
          <p:nvSpPr>
            <p:cNvPr id="4115" name="Text Box 4"/>
            <p:cNvSpPr txBox="1">
              <a:spLocks noChangeArrowheads="1"/>
            </p:cNvSpPr>
            <p:nvPr/>
          </p:nvSpPr>
          <p:spPr bwMode="auto">
            <a:xfrm>
              <a:off x="4502151" y="3013075"/>
              <a:ext cx="644525" cy="393700"/>
            </a:xfrm>
            <a:prstGeom prst="rect">
              <a:avLst/>
            </a:prstGeom>
            <a:solidFill>
              <a:srgbClr val="96EA82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15000"/>
                </a:lnSpc>
                <a:spcAft>
                  <a:spcPts val="150"/>
                </a:spcAft>
              </a:pPr>
              <a:r>
                <a:rPr lang="en-GB" altLang="en-US" sz="1350" dirty="0">
                  <a:latin typeface="Calibri" pitchFamily="34" charset="0"/>
                  <a:ea typeface="SimSun" pitchFamily="2" charset="-122"/>
                  <a:cs typeface="Times New Roman" pitchFamily="18" charset="0"/>
                </a:rPr>
                <a:t>Console</a:t>
              </a:r>
            </a:p>
          </p:txBody>
        </p:sp>
        <p:sp>
          <p:nvSpPr>
            <p:cNvPr id="4116" name="Text Box 2"/>
            <p:cNvSpPr txBox="1">
              <a:spLocks noChangeArrowheads="1"/>
            </p:cNvSpPr>
            <p:nvPr/>
          </p:nvSpPr>
          <p:spPr bwMode="auto">
            <a:xfrm>
              <a:off x="2971800" y="3016251"/>
              <a:ext cx="1296988" cy="392113"/>
            </a:xfrm>
            <a:prstGeom prst="rect">
              <a:avLst/>
            </a:prstGeom>
            <a:solidFill>
              <a:srgbClr val="FFFF00">
                <a:alpha val="39999"/>
              </a:srgb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15000"/>
                </a:lnSpc>
              </a:pPr>
              <a:r>
                <a:rPr lang="en-GB" altLang="en-US" sz="1350" dirty="0"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Dynamic real time data</a:t>
              </a:r>
            </a:p>
            <a:p>
              <a:pPr>
                <a:lnSpc>
                  <a:spcPct val="115000"/>
                </a:lnSpc>
              </a:pPr>
              <a:endParaRPr lang="en-GB" altLang="en-US" sz="750" dirty="0">
                <a:latin typeface="Calibri" pitchFamily="34" charset="0"/>
                <a:ea typeface="Calibri" pitchFamily="34" charset="0"/>
                <a:cs typeface="Times New Roman" pitchFamily="18" charset="0"/>
              </a:endParaRPr>
            </a:p>
          </p:txBody>
        </p:sp>
        <p:cxnSp>
          <p:nvCxnSpPr>
            <p:cNvPr id="4117" name="AutoShape 21"/>
            <p:cNvCxnSpPr>
              <a:cxnSpLocks noChangeShapeType="1"/>
            </p:cNvCxnSpPr>
            <p:nvPr/>
          </p:nvCxnSpPr>
          <p:spPr bwMode="auto">
            <a:xfrm rot="-5400000">
              <a:off x="5968206" y="4423569"/>
              <a:ext cx="350838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4118" name="AutoShape 21"/>
            <p:cNvCxnSpPr>
              <a:cxnSpLocks noChangeShapeType="1"/>
            </p:cNvCxnSpPr>
            <p:nvPr/>
          </p:nvCxnSpPr>
          <p:spPr bwMode="auto">
            <a:xfrm flipV="1">
              <a:off x="6327775" y="3673476"/>
              <a:ext cx="0" cy="15557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4119" name="AutoShape 22"/>
            <p:cNvCxnSpPr>
              <a:cxnSpLocks noChangeShapeType="1"/>
            </p:cNvCxnSpPr>
            <p:nvPr/>
          </p:nvCxnSpPr>
          <p:spPr bwMode="auto">
            <a:xfrm>
              <a:off x="5973763" y="3673476"/>
              <a:ext cx="0" cy="15557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51" name="Straight Connector 50"/>
            <p:cNvCxnSpPr>
              <a:cxnSpLocks/>
            </p:cNvCxnSpPr>
            <p:nvPr/>
          </p:nvCxnSpPr>
          <p:spPr>
            <a:xfrm flipV="1">
              <a:off x="6142038" y="4591051"/>
              <a:ext cx="1135062" cy="476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2607865" y="4045437"/>
            <a:ext cx="49904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 err="1"/>
              <a:t>Roumpani</a:t>
            </a:r>
            <a:r>
              <a:rPr lang="en-GB" sz="1500" b="1" dirty="0"/>
              <a:t>, Hudson-Smith and Wilson, 2014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BC50-A5DA-4404-8548-496C1623AC3F}" type="datetime1">
              <a:rPr lang="en-US" smtClean="0"/>
              <a:t>9/4/2017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32240" y="4849200"/>
            <a:ext cx="5400000" cy="144000"/>
          </a:xfrm>
        </p:spPr>
        <p:txBody>
          <a:bodyPr/>
          <a:lstStyle/>
          <a:p>
            <a:r>
              <a:rPr lang="en-GB" dirty="0"/>
              <a:t>Presentation070917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DCC2E-E896-4E32-98C5-995B62A21B6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491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175C-1716-4C25-911B-86F358D8A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5.2. Extending the range: new subsystems, the truly comprehensive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3B834-C427-49B0-A602-C3C4176AD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new scales: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GB" dirty="0"/>
              <a:t>national, multi-national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GB" b="0" dirty="0"/>
              <a:t>global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health – e.g. adding the ‘geo’ to a Mihaela system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b="0" dirty="0"/>
              <a:t>education?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defence and security – ‘digital twins’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b="0" dirty="0"/>
              <a:t>truly comprehensive?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D6E3B-A6A1-4B2F-86CC-4277F1F85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DAA9-F388-4C6A-9724-1155F9E925D8}" type="datetime1">
              <a:rPr lang="en-GB" smtClean="0"/>
              <a:t>04/09/2017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BD256-7B3C-48D4-BF4D-FC44F3CA0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Presentation19May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AE56B-DFB1-4969-9D0C-B28E856E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543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62566"/>
            <a:ext cx="8280000" cy="525007"/>
          </a:xfrm>
        </p:spPr>
        <p:txBody>
          <a:bodyPr/>
          <a:lstStyle/>
          <a:p>
            <a:r>
              <a:rPr lang="en-US" dirty="0"/>
              <a:t>Example 1. A multi-national trade model: the South Pacific (container services) – Medda et Al (2017)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987573"/>
            <a:ext cx="4824536" cy="361356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DAA9-F388-4C6A-9724-1155F9E925D8}" type="datetime1">
              <a:rPr lang="en-GB" smtClean="0"/>
              <a:t>04/09/2017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Presentation19May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644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multi-layer model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63" y="987574"/>
            <a:ext cx="7437045" cy="366738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DAA9-F388-4C6A-9724-1155F9E925D8}" type="datetime1">
              <a:rPr lang="en-GB" smtClean="0"/>
              <a:t>04/09/2017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Presentation19May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74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2987872" cy="771598"/>
          </a:xfrm>
        </p:spPr>
        <p:txBody>
          <a:bodyPr/>
          <a:lstStyle/>
          <a:p>
            <a:r>
              <a:rPr lang="en-US" dirty="0"/>
              <a:t>Principal SPIC trade flows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1685"/>
            <a:ext cx="4644056" cy="460874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DAA9-F388-4C6A-9724-1155F9E925D8}" type="datetime1">
              <a:rPr lang="en-GB" smtClean="0"/>
              <a:t>04/09/2017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Presentation19May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207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2915864" cy="1563686"/>
          </a:xfrm>
        </p:spPr>
        <p:txBody>
          <a:bodyPr/>
          <a:lstStyle/>
          <a:p>
            <a:r>
              <a:rPr lang="en-US" dirty="0"/>
              <a:t>SPIC trade underpinned by layers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472" y="0"/>
            <a:ext cx="4752528" cy="46891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DAA9-F388-4C6A-9724-1155F9E925D8}" type="datetime1">
              <a:rPr lang="en-GB" smtClean="0"/>
              <a:t>04/09/2017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Presentation19May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830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328276"/>
            <a:ext cx="9001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+mj-lt"/>
                <a:cs typeface="Helvetica"/>
              </a:rPr>
              <a:t>Example 2. Two-nation: Korean border disputes [</a:t>
            </a:r>
            <a:r>
              <a:rPr lang="en-US" sz="2100" b="1" dirty="0" err="1">
                <a:latin typeface="+mj-lt"/>
                <a:cs typeface="Helvetica"/>
              </a:rPr>
              <a:t>Baudains</a:t>
            </a:r>
            <a:r>
              <a:rPr lang="en-US" sz="2100" b="1" dirty="0">
                <a:latin typeface="+mj-lt"/>
                <a:cs typeface="Helvetica"/>
              </a:rPr>
              <a:t> et al, in Wilson (ed.) 2016]</a:t>
            </a:r>
          </a:p>
        </p:txBody>
      </p:sp>
      <p:pic>
        <p:nvPicPr>
          <p:cNvPr id="5" name="Picture 4" descr="choropleth_with_border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8" t="10992" r="24905" b="18305"/>
          <a:stretch/>
        </p:blipFill>
        <p:spPr>
          <a:xfrm>
            <a:off x="1143000" y="1039047"/>
            <a:ext cx="3210440" cy="3636560"/>
          </a:xfrm>
          <a:prstGeom prst="rect">
            <a:avLst/>
          </a:prstGeom>
        </p:spPr>
      </p:pic>
      <p:pic>
        <p:nvPicPr>
          <p:cNvPr id="9" name="Picture 8" descr="Model_run_calibrated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4" t="11086" r="24101" b="19133"/>
          <a:stretch/>
        </p:blipFill>
        <p:spPr>
          <a:xfrm>
            <a:off x="4670661" y="1039047"/>
            <a:ext cx="3330340" cy="3636560"/>
          </a:xfrm>
          <a:prstGeom prst="rect">
            <a:avLst/>
          </a:prstGeom>
        </p:spPr>
      </p:pic>
      <p:pic>
        <p:nvPicPr>
          <p:cNvPr id="11" name="Picture 10" descr="Screen shot 2013-06-06 at 11.38.2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095" y="982429"/>
            <a:ext cx="542339" cy="1117265"/>
          </a:xfrm>
          <a:prstGeom prst="rect">
            <a:avLst/>
          </a:prstGeom>
        </p:spPr>
      </p:pic>
      <p:pic>
        <p:nvPicPr>
          <p:cNvPr id="14" name="Picture 13" descr="Screen shot 2013-06-06 at 11.41.19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214" y="2465274"/>
            <a:ext cx="1057234" cy="3428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3000" y="4675607"/>
            <a:ext cx="3244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cs typeface="Helvetica"/>
              </a:rPr>
              <a:t>Empirical data: Locations of North and South Korean disputes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63227" y="4718308"/>
            <a:ext cx="3244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cs typeface="Helvetica"/>
              </a:rPr>
              <a:t>Model data: Equilibrium values of model simulation  </a:t>
            </a:r>
          </a:p>
        </p:txBody>
      </p:sp>
    </p:spTree>
    <p:extLst>
      <p:ext uri="{BB962C8B-B14F-4D97-AF65-F5344CB8AC3E}">
        <p14:creationId xmlns:p14="http://schemas.microsoft.com/office/powerpoint/2010/main" val="865629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AF1DE-05CC-4AB2-A2A0-F4A827DDE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97421-5D2F-4C9D-A9BD-12C339179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anchored in modelling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but look at the impacts of 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GB" dirty="0"/>
              <a:t>‘big data’ (and especially new data)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GB" dirty="0"/>
              <a:t>computing power 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GB" dirty="0"/>
              <a:t>additions from data science and AI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b="0" dirty="0"/>
              <a:t>what does a ‘new era’ look like?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GB" dirty="0"/>
              <a:t>for modellers?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GB" dirty="0"/>
              <a:t>for young researchers?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GB" b="0" dirty="0"/>
              <a:t>the transformation of city planning?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BB32F-751B-49D7-8C90-DE156F30B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DAA9-F388-4C6A-9724-1155F9E925D8}" type="datetime1">
              <a:rPr lang="en-GB" smtClean="0"/>
              <a:t>04/09/2017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26359-8758-4058-91B9-B304F3B2C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Presentation070917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0D3D6-6674-4530-BC14-B08E1740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285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3. Trade flows from the world model [Wilson (ed.), 2016]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953977"/>
            <a:ext cx="5760640" cy="375294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DAA9-F388-4C6A-9724-1155F9E925D8}" type="datetime1">
              <a:rPr lang="en-GB" smtClean="0"/>
              <a:t>04/09/2017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Presentation19May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797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ant_gtfs_od_links_buses_averagespeed_m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68" y="0"/>
            <a:ext cx="1686320" cy="4296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8462" y="484415"/>
            <a:ext cx="1615380" cy="3876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477738"/>
            <a:ext cx="7231857" cy="490924"/>
          </a:xfrm>
        </p:spPr>
        <p:txBody>
          <a:bodyPr>
            <a:normAutofit/>
          </a:bodyPr>
          <a:lstStyle/>
          <a:p>
            <a:r>
              <a:rPr lang="en-GB" sz="1600" b="0" dirty="0"/>
              <a:t>Modelling the UK: Quant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88928" y="155312"/>
            <a:ext cx="1817131" cy="41801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69707" y="4102294"/>
            <a:ext cx="19742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Rail, v=3165, e=10,269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58372" y="4083544"/>
            <a:ext cx="193769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Road, v=3.5M, e=8.4M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8200" y="4102294"/>
            <a:ext cx="25090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Bus, Ferry, v=0.29M, e=0.42M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1957E-AE57-4492-870A-B6BF9716BD4B}" type="datetime1">
              <a:rPr lang="en-GB" smtClean="0"/>
              <a:t>04/09/2017</a:t>
            </a:fld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DCC2E-E896-4E32-98C5-995B62A21B64}" type="slidenum">
              <a:rPr lang="en-GB" smtClean="0"/>
              <a:t>21</a:t>
            </a:fld>
            <a:endParaRPr lang="en-GB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51520" y="157763"/>
            <a:ext cx="8280000" cy="46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Example 4. A national ‘urban’ model: NIC - towards a digital twin (Batty et al, 2013) </a:t>
            </a:r>
          </a:p>
        </p:txBody>
      </p:sp>
    </p:spTree>
    <p:extLst>
      <p:ext uri="{BB962C8B-B14F-4D97-AF65-F5344CB8AC3E}">
        <p14:creationId xmlns:p14="http://schemas.microsoft.com/office/powerpoint/2010/main" val="2710927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175C-1716-4C25-911B-86F358D8A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5.3. Model types: combining through conditional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3B834-C427-49B0-A602-C3C4176AD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core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GB" dirty="0"/>
              <a:t>importance of ‘abstract mode’, generalised cost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GB" b="0" dirty="0"/>
              <a:t>for scenario development – see later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ABM – change of 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gaming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network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percolation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D6E3B-A6A1-4B2F-86CC-4277F1F85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DAA9-F388-4C6A-9724-1155F9E925D8}" type="datetime1">
              <a:rPr lang="en-GB" smtClean="0"/>
              <a:t>04/09/2017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BD256-7B3C-48D4-BF4D-FC44F3CA0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Presentation19May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AE56B-DFB1-4969-9D0C-B28E856E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794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5.4. Dynamics: beyond </a:t>
            </a:r>
            <a:r>
              <a:rPr lang="en-GB" dirty="0" err="1"/>
              <a:t>PoC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DAA9-F388-4C6A-9724-1155F9E925D8}" type="datetime1">
              <a:rPr lang="en-GB" smtClean="0"/>
              <a:t>04/09/2017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Presentation19May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23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508" y="941603"/>
            <a:ext cx="6389836" cy="371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53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3635944" cy="1707702"/>
          </a:xfrm>
        </p:spPr>
        <p:txBody>
          <a:bodyPr/>
          <a:lstStyle/>
          <a:p>
            <a:r>
              <a:rPr lang="en-US" dirty="0"/>
              <a:t>Possibility cones</a:t>
            </a:r>
            <a:br>
              <a:rPr lang="en-US" dirty="0"/>
            </a:br>
            <a:br>
              <a:rPr lang="en-US" dirty="0"/>
            </a:br>
            <a:r>
              <a:rPr lang="en-US" b="0" dirty="0"/>
              <a:t>Dearden and Wilson (2015)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DAA9-F388-4C6A-9724-1155F9E925D8}" type="datetime1">
              <a:rPr lang="en-GB" smtClean="0"/>
              <a:t>04/09/2017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Presentation19May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24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972" y="51470"/>
            <a:ext cx="3333404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73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4500040" cy="1491678"/>
          </a:xfrm>
        </p:spPr>
        <p:txBody>
          <a:bodyPr/>
          <a:lstStyle/>
          <a:p>
            <a:r>
              <a:rPr lang="en-US" dirty="0"/>
              <a:t>Full dynamics in a a Lowry model</a:t>
            </a:r>
            <a:br>
              <a:rPr lang="en-US" dirty="0"/>
            </a:br>
            <a:br>
              <a:rPr lang="en-US" dirty="0"/>
            </a:br>
            <a:r>
              <a:rPr lang="en-US" b="0" dirty="0"/>
              <a:t>Dearden and Wilson (2015)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DAA9-F388-4C6A-9724-1155F9E925D8}" type="datetime1">
              <a:rPr lang="en-GB" smtClean="0"/>
              <a:t>04/09/2017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Presentation19May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25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61734"/>
            <a:ext cx="2455596" cy="456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8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 txBox="1">
            <a:spLocks/>
          </p:cNvSpPr>
          <p:nvPr/>
        </p:nvSpPr>
        <p:spPr bwMode="auto">
          <a:xfrm>
            <a:off x="0" y="209552"/>
            <a:ext cx="9058275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GB" sz="2100" b="1" dirty="0"/>
              <a:t>5.5. A new era for planning: an analytics-driven intelligence system</a:t>
            </a:r>
          </a:p>
          <a:p>
            <a:pPr algn="ctr" eaLnBrk="0" hangingPunct="0"/>
            <a:endParaRPr lang="en-GB" sz="21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323850" y="1094185"/>
            <a:ext cx="8570119" cy="3005093"/>
            <a:chOff x="2965450" y="2230438"/>
            <a:chExt cx="6288089" cy="2746729"/>
          </a:xfrm>
        </p:grpSpPr>
        <p:sp>
          <p:nvSpPr>
            <p:cNvPr id="4099" name="Text Box 5"/>
            <p:cNvSpPr txBox="1">
              <a:spLocks noChangeArrowheads="1"/>
            </p:cNvSpPr>
            <p:nvPr/>
          </p:nvSpPr>
          <p:spPr bwMode="auto">
            <a:xfrm>
              <a:off x="5356225" y="2230439"/>
              <a:ext cx="1538288" cy="1443037"/>
            </a:xfrm>
            <a:prstGeom prst="rect">
              <a:avLst/>
            </a:prstGeom>
            <a:solidFill>
              <a:srgbClr val="FFC000">
                <a:alpha val="39999"/>
              </a:srgb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15000"/>
                </a:lnSpc>
                <a:spcAft>
                  <a:spcPts val="150"/>
                </a:spcAft>
              </a:pPr>
              <a:r>
                <a:rPr lang="en-GB" altLang="en-US" sz="1200" dirty="0"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Information </a:t>
              </a:r>
            </a:p>
            <a:p>
              <a:pPr algn="ctr">
                <a:lnSpc>
                  <a:spcPct val="115000"/>
                </a:lnSpc>
                <a:spcAft>
                  <a:spcPts val="150"/>
                </a:spcAft>
              </a:pPr>
              <a:r>
                <a:rPr lang="en-GB" altLang="en-US" sz="1200" dirty="0"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System</a:t>
              </a:r>
            </a:p>
            <a:p>
              <a:pPr algn="ctr">
                <a:lnSpc>
                  <a:spcPct val="115000"/>
                </a:lnSpc>
                <a:spcAft>
                  <a:spcPts val="150"/>
                </a:spcAft>
              </a:pPr>
              <a:r>
                <a:rPr lang="en-GB" altLang="en-US" sz="1200" dirty="0"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Input: outputs from different datasets</a:t>
              </a:r>
            </a:p>
            <a:p>
              <a:pPr algn="ctr">
                <a:lnSpc>
                  <a:spcPct val="115000"/>
                </a:lnSpc>
                <a:spcAft>
                  <a:spcPts val="150"/>
                </a:spcAft>
              </a:pPr>
              <a:r>
                <a:rPr lang="en-GB" altLang="en-US" sz="1200" dirty="0"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Scenarios and plans</a:t>
              </a:r>
            </a:p>
            <a:p>
              <a:pPr algn="ctr">
                <a:lnSpc>
                  <a:spcPct val="115000"/>
                </a:lnSpc>
                <a:spcAft>
                  <a:spcPts val="150"/>
                </a:spcAft>
              </a:pPr>
              <a:r>
                <a:rPr lang="en-GB" altLang="en-US" sz="1200" dirty="0"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Outputs: platform data base; some reports</a:t>
              </a:r>
            </a:p>
          </p:txBody>
        </p:sp>
        <p:sp>
          <p:nvSpPr>
            <p:cNvPr id="4100" name="Text Box 2"/>
            <p:cNvSpPr txBox="1">
              <a:spLocks noChangeArrowheads="1"/>
            </p:cNvSpPr>
            <p:nvPr/>
          </p:nvSpPr>
          <p:spPr bwMode="auto">
            <a:xfrm>
              <a:off x="2968625" y="2230438"/>
              <a:ext cx="1296988" cy="648522"/>
            </a:xfrm>
            <a:prstGeom prst="rect">
              <a:avLst/>
            </a:prstGeom>
            <a:solidFill>
              <a:srgbClr val="FFFF00">
                <a:alpha val="39999"/>
              </a:srgb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15000"/>
                </a:lnSpc>
              </a:pPr>
              <a:r>
                <a:rPr lang="en-GB" altLang="en-US" sz="1350" dirty="0"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Static data</a:t>
              </a:r>
            </a:p>
            <a:p>
              <a:pPr>
                <a:lnSpc>
                  <a:spcPct val="115000"/>
                </a:lnSpc>
              </a:pPr>
              <a:r>
                <a:rPr lang="en-GB" altLang="en-US" sz="1350" dirty="0"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(geometry, census etc.)</a:t>
              </a:r>
            </a:p>
          </p:txBody>
        </p:sp>
        <p:cxnSp>
          <p:nvCxnSpPr>
            <p:cNvPr id="26" name="Straight Arrow Connector 25"/>
            <p:cNvCxnSpPr>
              <a:cxnSpLocks/>
            </p:cNvCxnSpPr>
            <p:nvPr/>
          </p:nvCxnSpPr>
          <p:spPr>
            <a:xfrm>
              <a:off x="4265613" y="2513013"/>
              <a:ext cx="1090612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 Box 8"/>
            <p:cNvSpPr txBox="1">
              <a:spLocks noChangeArrowheads="1"/>
            </p:cNvSpPr>
            <p:nvPr/>
          </p:nvSpPr>
          <p:spPr bwMode="auto">
            <a:xfrm>
              <a:off x="7275514" y="4476751"/>
              <a:ext cx="1539875" cy="500416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ctr" eaLnBrk="1" hangingPunct="1">
                <a:lnSpc>
                  <a:spcPct val="115000"/>
                </a:lnSpc>
                <a:spcAft>
                  <a:spcPts val="200"/>
                </a:spcAft>
                <a:buFontTx/>
                <a:buNone/>
                <a:defRPr sz="1000">
                  <a:latin typeface="Calibri" pitchFamily="34" charset="0"/>
                  <a:ea typeface="Calibri" pitchFamily="34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/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/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/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/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9pPr>
            </a:lstStyle>
            <a:p>
              <a:pPr>
                <a:defRPr/>
              </a:pPr>
              <a:r>
                <a:rPr lang="en-GB" sz="1350" dirty="0"/>
                <a:t>Reports from C.E.</a:t>
              </a:r>
            </a:p>
            <a:p>
              <a:pPr>
                <a:defRPr/>
              </a:pPr>
              <a:r>
                <a:rPr lang="en-GB" sz="1350" dirty="0"/>
                <a:t>Monitoring; ‘red lights’</a:t>
              </a:r>
            </a:p>
          </p:txBody>
        </p:sp>
        <p:sp>
          <p:nvSpPr>
            <p:cNvPr id="4103" name="Text Box 3"/>
            <p:cNvSpPr txBox="1">
              <a:spLocks noChangeArrowheads="1"/>
            </p:cNvSpPr>
            <p:nvPr/>
          </p:nvSpPr>
          <p:spPr bwMode="auto">
            <a:xfrm>
              <a:off x="2965450" y="3857625"/>
              <a:ext cx="1296988" cy="736600"/>
            </a:xfrm>
            <a:prstGeom prst="rect">
              <a:avLst/>
            </a:prstGeom>
            <a:solidFill>
              <a:srgbClr val="FFFF00">
                <a:alpha val="39999"/>
              </a:srgb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15000"/>
                </a:lnSpc>
              </a:pPr>
              <a:r>
                <a:rPr lang="en-GB" altLang="en-US" sz="1200" dirty="0"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Planning Knowledge</a:t>
              </a:r>
            </a:p>
            <a:p>
              <a:pPr>
                <a:lnSpc>
                  <a:spcPct val="115000"/>
                </a:lnSpc>
              </a:pPr>
              <a:r>
                <a:rPr lang="en-GB" altLang="en-US" sz="1200" dirty="0"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(densities, health, education, heritage etc. )</a:t>
              </a:r>
            </a:p>
          </p:txBody>
        </p:sp>
        <p:cxnSp>
          <p:nvCxnSpPr>
            <p:cNvPr id="33" name="Straight Arrow Connector 32"/>
            <p:cNvCxnSpPr>
              <a:cxnSpLocks/>
            </p:cNvCxnSpPr>
            <p:nvPr/>
          </p:nvCxnSpPr>
          <p:spPr>
            <a:xfrm>
              <a:off x="7643813" y="4051300"/>
              <a:ext cx="0" cy="42068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6894514" y="4051300"/>
              <a:ext cx="75247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17"/>
            <p:cNvCxnSpPr>
              <a:cxnSpLocks/>
            </p:cNvCxnSpPr>
            <p:nvPr/>
          </p:nvCxnSpPr>
          <p:spPr bwMode="auto">
            <a:xfrm rot="5400000">
              <a:off x="7475538" y="3997326"/>
              <a:ext cx="947738" cy="1587"/>
            </a:xfrm>
            <a:prstGeom prst="bentConnector3">
              <a:avLst>
                <a:gd name="adj1" fmla="val 49968"/>
              </a:avLst>
            </a:prstGeom>
            <a:noFill/>
            <a:ln w="19050">
              <a:solidFill>
                <a:schemeClr val="dk1">
                  <a:lumMod val="95000"/>
                  <a:lumOff val="0"/>
                </a:schemeClr>
              </a:solidFill>
              <a:miter lim="800000"/>
              <a:headEnd/>
              <a:tailEnd type="arrow" w="med" len="med"/>
            </a:ln>
            <a:extLst/>
          </p:spPr>
        </p:cxnSp>
        <p:cxnSp>
          <p:nvCxnSpPr>
            <p:cNvPr id="36" name="Straight Connector 35"/>
            <p:cNvCxnSpPr>
              <a:cxnSpLocks/>
            </p:cNvCxnSpPr>
            <p:nvPr/>
          </p:nvCxnSpPr>
          <p:spPr>
            <a:xfrm>
              <a:off x="6894514" y="3522663"/>
              <a:ext cx="105568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15"/>
            <p:cNvCxnSpPr>
              <a:cxnSpLocks noChangeShapeType="1"/>
            </p:cNvCxnSpPr>
            <p:nvPr/>
          </p:nvCxnSpPr>
          <p:spPr bwMode="auto">
            <a:xfrm rot="5400000">
              <a:off x="7652544" y="3871119"/>
              <a:ext cx="1208088" cy="0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dk1">
                  <a:lumMod val="95000"/>
                  <a:lumOff val="0"/>
                </a:schemeClr>
              </a:solidFill>
              <a:miter lim="800000"/>
              <a:headEnd/>
              <a:tailEnd type="arrow" w="med" len="med"/>
            </a:ln>
            <a:extLst/>
          </p:spPr>
        </p:cxnSp>
        <p:cxnSp>
          <p:nvCxnSpPr>
            <p:cNvPr id="38" name="Straight Arrow Connector 37"/>
            <p:cNvCxnSpPr>
              <a:cxnSpLocks/>
            </p:cNvCxnSpPr>
            <p:nvPr/>
          </p:nvCxnSpPr>
          <p:spPr>
            <a:xfrm>
              <a:off x="6894514" y="2968625"/>
              <a:ext cx="339725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cxnSpLocks/>
            </p:cNvCxnSpPr>
            <p:nvPr/>
          </p:nvCxnSpPr>
          <p:spPr>
            <a:xfrm>
              <a:off x="4265613" y="4051300"/>
              <a:ext cx="1090612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cxnSpLocks/>
            </p:cNvCxnSpPr>
            <p:nvPr/>
          </p:nvCxnSpPr>
          <p:spPr>
            <a:xfrm>
              <a:off x="5141913" y="3221038"/>
              <a:ext cx="214312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cxnSpLocks/>
            </p:cNvCxnSpPr>
            <p:nvPr/>
          </p:nvCxnSpPr>
          <p:spPr>
            <a:xfrm>
              <a:off x="4265614" y="3221038"/>
              <a:ext cx="231775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 Box 7"/>
            <p:cNvSpPr txBox="1">
              <a:spLocks noChangeArrowheads="1"/>
            </p:cNvSpPr>
            <p:nvPr/>
          </p:nvSpPr>
          <p:spPr bwMode="auto">
            <a:xfrm>
              <a:off x="7237414" y="2690814"/>
              <a:ext cx="2016125" cy="57943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ctr" eaLnBrk="1" hangingPunct="1">
                <a:lnSpc>
                  <a:spcPct val="115000"/>
                </a:lnSpc>
                <a:spcAft>
                  <a:spcPts val="200"/>
                </a:spcAft>
                <a:buFontTx/>
                <a:buNone/>
                <a:defRPr sz="1000">
                  <a:latin typeface="Calibri" pitchFamily="34" charset="0"/>
                  <a:ea typeface="Calibri" pitchFamily="34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/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/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/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/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9pPr>
            </a:lstStyle>
            <a:p>
              <a:pPr>
                <a:defRPr/>
              </a:pPr>
              <a:r>
                <a:rPr lang="en-GB" sz="1350" dirty="0"/>
                <a:t>The science: models and analysis:</a:t>
              </a:r>
            </a:p>
            <a:p>
              <a:pPr>
                <a:defRPr/>
              </a:pPr>
              <a:r>
                <a:rPr lang="en-GB" sz="1350" dirty="0"/>
                <a:t>outputs and planning indicators</a:t>
              </a:r>
            </a:p>
          </p:txBody>
        </p:sp>
        <p:sp>
          <p:nvSpPr>
            <p:cNvPr id="43" name="Text Box 6"/>
            <p:cNvSpPr txBox="1">
              <a:spLocks noChangeArrowheads="1"/>
            </p:cNvSpPr>
            <p:nvPr/>
          </p:nvSpPr>
          <p:spPr bwMode="auto">
            <a:xfrm>
              <a:off x="5356225" y="3829049"/>
              <a:ext cx="1538288" cy="490892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40000"/>
              </a:scheme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ctr" eaLnBrk="1" hangingPunct="1">
                <a:lnSpc>
                  <a:spcPct val="115000"/>
                </a:lnSpc>
                <a:spcAft>
                  <a:spcPts val="200"/>
                </a:spcAft>
                <a:buFontTx/>
                <a:buNone/>
                <a:defRPr sz="1000">
                  <a:latin typeface="Calibri" pitchFamily="34" charset="0"/>
                  <a:ea typeface="Calibri" pitchFamily="34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/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/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/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/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9pPr>
            </a:lstStyle>
            <a:p>
              <a:pPr>
                <a:defRPr/>
              </a:pPr>
              <a:r>
                <a:rPr lang="en-GB" sz="1350" dirty="0"/>
                <a:t>Scenarios and Plans</a:t>
              </a:r>
            </a:p>
            <a:p>
              <a:pPr>
                <a:defRPr/>
              </a:pPr>
              <a:r>
                <a:rPr lang="en-GB" sz="1350" dirty="0"/>
                <a:t>Actions</a:t>
              </a:r>
            </a:p>
          </p:txBody>
        </p:sp>
        <p:sp>
          <p:nvSpPr>
            <p:cNvPr id="4115" name="Text Box 4"/>
            <p:cNvSpPr txBox="1">
              <a:spLocks noChangeArrowheads="1"/>
            </p:cNvSpPr>
            <p:nvPr/>
          </p:nvSpPr>
          <p:spPr bwMode="auto">
            <a:xfrm>
              <a:off x="4502151" y="3013075"/>
              <a:ext cx="644525" cy="393700"/>
            </a:xfrm>
            <a:prstGeom prst="rect">
              <a:avLst/>
            </a:prstGeom>
            <a:solidFill>
              <a:srgbClr val="96EA82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15000"/>
                </a:lnSpc>
                <a:spcAft>
                  <a:spcPts val="150"/>
                </a:spcAft>
              </a:pPr>
              <a:r>
                <a:rPr lang="en-GB" altLang="en-US" sz="1350" dirty="0">
                  <a:latin typeface="Calibri" pitchFamily="34" charset="0"/>
                  <a:ea typeface="SimSun" pitchFamily="2" charset="-122"/>
                  <a:cs typeface="Times New Roman" pitchFamily="18" charset="0"/>
                </a:rPr>
                <a:t>Console</a:t>
              </a:r>
            </a:p>
          </p:txBody>
        </p:sp>
        <p:sp>
          <p:nvSpPr>
            <p:cNvPr id="4116" name="Text Box 2"/>
            <p:cNvSpPr txBox="1">
              <a:spLocks noChangeArrowheads="1"/>
            </p:cNvSpPr>
            <p:nvPr/>
          </p:nvSpPr>
          <p:spPr bwMode="auto">
            <a:xfrm>
              <a:off x="2971800" y="3016250"/>
              <a:ext cx="1296988" cy="449986"/>
            </a:xfrm>
            <a:prstGeom prst="rect">
              <a:avLst/>
            </a:prstGeom>
            <a:solidFill>
              <a:srgbClr val="FFFF00">
                <a:alpha val="39999"/>
              </a:srgb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15000"/>
                </a:lnSpc>
              </a:pPr>
              <a:r>
                <a:rPr lang="en-GB" altLang="en-US" sz="1350" dirty="0"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Dynamic real time data</a:t>
              </a:r>
            </a:p>
            <a:p>
              <a:pPr>
                <a:lnSpc>
                  <a:spcPct val="115000"/>
                </a:lnSpc>
              </a:pPr>
              <a:endParaRPr lang="en-GB" altLang="en-US" sz="750" dirty="0">
                <a:latin typeface="Calibri" pitchFamily="34" charset="0"/>
                <a:ea typeface="Calibri" pitchFamily="34" charset="0"/>
                <a:cs typeface="Times New Roman" pitchFamily="18" charset="0"/>
              </a:endParaRPr>
            </a:p>
          </p:txBody>
        </p:sp>
        <p:cxnSp>
          <p:nvCxnSpPr>
            <p:cNvPr id="4117" name="AutoShape 21"/>
            <p:cNvCxnSpPr>
              <a:cxnSpLocks noChangeShapeType="1"/>
              <a:endCxn id="43" idx="2"/>
            </p:cNvCxnSpPr>
            <p:nvPr/>
          </p:nvCxnSpPr>
          <p:spPr bwMode="auto">
            <a:xfrm flipV="1">
              <a:off x="6125370" y="4319940"/>
              <a:ext cx="0" cy="27111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4118" name="AutoShape 21"/>
            <p:cNvCxnSpPr>
              <a:cxnSpLocks noChangeShapeType="1"/>
            </p:cNvCxnSpPr>
            <p:nvPr/>
          </p:nvCxnSpPr>
          <p:spPr bwMode="auto">
            <a:xfrm flipV="1">
              <a:off x="6327775" y="3673476"/>
              <a:ext cx="0" cy="15557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4119" name="AutoShape 22"/>
            <p:cNvCxnSpPr>
              <a:cxnSpLocks noChangeShapeType="1"/>
            </p:cNvCxnSpPr>
            <p:nvPr/>
          </p:nvCxnSpPr>
          <p:spPr bwMode="auto">
            <a:xfrm>
              <a:off x="5973763" y="3673476"/>
              <a:ext cx="0" cy="15557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51" name="Straight Connector 50"/>
            <p:cNvCxnSpPr>
              <a:cxnSpLocks/>
            </p:cNvCxnSpPr>
            <p:nvPr/>
          </p:nvCxnSpPr>
          <p:spPr>
            <a:xfrm flipV="1">
              <a:off x="6142038" y="4591051"/>
              <a:ext cx="1135062" cy="476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2607865" y="4045437"/>
            <a:ext cx="49904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 err="1"/>
              <a:t>Roumpani</a:t>
            </a:r>
            <a:r>
              <a:rPr lang="en-GB" sz="1500" b="1" dirty="0"/>
              <a:t>, Hudson-Smith and Wilson, 2014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BC50-A5DA-4404-8548-496C1623AC3F}" type="datetime1">
              <a:rPr lang="en-US" smtClean="0"/>
              <a:t>9/4/2017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32240" y="4849200"/>
            <a:ext cx="5400000" cy="144000"/>
          </a:xfrm>
        </p:spPr>
        <p:txBody>
          <a:bodyPr/>
          <a:lstStyle/>
          <a:p>
            <a:r>
              <a:rPr lang="en-GB" dirty="0"/>
              <a:t>Presentation070917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DCC2E-E896-4E32-98C5-995B62A21B6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811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E888-CFE0-48FD-8FF2-80882836B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 this ‘new era’ be achieved?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A201B-AF28-4D4D-8E59-7A25F306C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resources, funding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skills, numbers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ambition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then, having seen what is possible, do it!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259AC-FAFE-40B5-868F-9296C935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DAA9-F388-4C6A-9724-1155F9E925D8}" type="datetime1">
              <a:rPr lang="en-GB" smtClean="0"/>
              <a:t>04/09/2017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71967-E5D0-4986-8960-5BE8924F0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Presentation19May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02AE0-ABC5-411D-AE0F-7DFA632C2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809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A2339-E82A-44C6-98B5-79F0456A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 young researchers …….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1E0C1-6254-41B4-9EBF-0135D9C6F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be aware of the field of possibilities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be ambitious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which means </a:t>
            </a:r>
            <a:r>
              <a:rPr lang="en-GB" b="0" dirty="0" err="1"/>
              <a:t>PoC</a:t>
            </a:r>
            <a:r>
              <a:rPr lang="en-GB" b="0" dirty="0"/>
              <a:t> for something new, not ‘more of the same’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if you are following fashion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GB" dirty="0"/>
              <a:t>be aware of what has gone before, and possibly build on it</a:t>
            </a:r>
          </a:p>
          <a:p>
            <a:pPr marL="1206900" lvl="3" indent="-342900">
              <a:buFont typeface="Arial" panose="020B0604020202020204" pitchFamily="34" charset="0"/>
              <a:buChar char="•"/>
            </a:pPr>
            <a:r>
              <a:rPr lang="en-GB" dirty="0"/>
              <a:t>‘against oblivion’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GB" b="0" dirty="0"/>
              <a:t>think about the challenges that take you ahead of the fas</a:t>
            </a:r>
            <a:r>
              <a:rPr lang="en-GB" dirty="0"/>
              <a:t>hion</a:t>
            </a:r>
            <a:endParaRPr lang="en-GB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04229-E743-4596-ADEE-486BD75E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DAA9-F388-4C6A-9724-1155F9E925D8}" type="datetime1">
              <a:rPr lang="en-GB" smtClean="0"/>
              <a:t>04/09/2017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C0AF7-C308-4CCB-8DEB-85E2C55F7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Presentation19May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126DC-B7C1-4B71-AEDF-13CACF017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214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C96FA-D358-4D97-83C6-D22B831A9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ahead of the fashion: laying bets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8C0A3-530D-4026-AC26-3ACA81D79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the comprehensive model – with additions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GB" dirty="0"/>
              <a:t>health, education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GB" b="0" dirty="0"/>
              <a:t>full dynamics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GB" dirty="0"/>
              <a:t>transforming planning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b="0" dirty="0"/>
              <a:t>underpin with a full searchable information system, taking advantage of new data sources (and the basis for real-time model calibration)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integrate both statistics and the maths with machine learning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GB" b="0" dirty="0"/>
              <a:t>recent example: </a:t>
            </a:r>
            <a:r>
              <a:rPr lang="en-GB" b="0" dirty="0" err="1"/>
              <a:t>s.i</a:t>
            </a:r>
            <a:r>
              <a:rPr lang="en-GB" b="0" dirty="0"/>
              <a:t>. model calibration from structure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GB" dirty="0"/>
              <a:t>(comes from finding new collaborators)</a:t>
            </a:r>
            <a:endParaRPr lang="en-GB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75399-FD10-40EC-8B89-D50F69471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DAA9-F388-4C6A-9724-1155F9E925D8}" type="datetime1">
              <a:rPr lang="en-GB" smtClean="0"/>
              <a:t>04/09/2017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61CB7-F4B4-4D22-A287-D6ADBEE67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Presentation19May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211B1-1322-405E-9242-C72C2425B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79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505818" y="431475"/>
            <a:ext cx="8280000" cy="468000"/>
          </a:xfrm>
        </p:spPr>
        <p:txBody>
          <a:bodyPr>
            <a:normAutofit/>
          </a:bodyPr>
          <a:lstStyle/>
          <a:p>
            <a:r>
              <a:rPr lang="en-GB" dirty="0"/>
              <a:t>2. Urban modelling: a quick recap</a:t>
            </a:r>
          </a:p>
        </p:txBody>
      </p:sp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1657350" y="1314450"/>
            <a:ext cx="959644" cy="404813"/>
          </a:xfrm>
          <a:prstGeom prst="roundRect">
            <a:avLst>
              <a:gd name="adj" fmla="val 16667"/>
            </a:avLst>
          </a:prstGeom>
          <a:solidFill>
            <a:srgbClr val="E5B8B7"/>
          </a:solidFill>
          <a:ln w="19050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GB" sz="825" dirty="0">
                <a:latin typeface="Calibri" pitchFamily="34" charset="0"/>
                <a:cs typeface="Arial" pitchFamily="34" charset="0"/>
              </a:rPr>
              <a:t>Migration</a:t>
            </a:r>
            <a:endParaRPr lang="en-US" sz="135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7" name="AutoShape 3"/>
          <p:cNvSpPr>
            <a:spLocks noChangeArrowheads="1"/>
          </p:cNvSpPr>
          <p:nvPr/>
        </p:nvSpPr>
        <p:spPr bwMode="auto">
          <a:xfrm>
            <a:off x="1683544" y="2336007"/>
            <a:ext cx="891779" cy="345281"/>
          </a:xfrm>
          <a:prstGeom prst="roundRect">
            <a:avLst>
              <a:gd name="adj" fmla="val 16667"/>
            </a:avLst>
          </a:prstGeom>
          <a:solidFill>
            <a:srgbClr val="E5B8B7"/>
          </a:solidFill>
          <a:ln w="19050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GB" sz="825" dirty="0">
                <a:latin typeface="Calibri" pitchFamily="34" charset="0"/>
                <a:cs typeface="Arial" pitchFamily="34" charset="0"/>
              </a:rPr>
              <a:t>Population</a:t>
            </a:r>
            <a:endParaRPr lang="en-US" sz="135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2971800" y="1771650"/>
            <a:ext cx="890588" cy="404813"/>
          </a:xfrm>
          <a:prstGeom prst="roundRect">
            <a:avLst>
              <a:gd name="adj" fmla="val 16667"/>
            </a:avLst>
          </a:prstGeom>
          <a:solidFill>
            <a:srgbClr val="E5B8B7"/>
          </a:solidFill>
          <a:ln w="19050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GB" sz="825" dirty="0">
                <a:latin typeface="Calibri" pitchFamily="34" charset="0"/>
                <a:cs typeface="Arial" pitchFamily="34" charset="0"/>
              </a:rPr>
              <a:t>Employment</a:t>
            </a:r>
            <a:endParaRPr lang="en-US" sz="135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9" name="AutoShape 5"/>
          <p:cNvSpPr>
            <a:spLocks noChangeArrowheads="1"/>
          </p:cNvSpPr>
          <p:nvPr/>
        </p:nvSpPr>
        <p:spPr bwMode="auto">
          <a:xfrm>
            <a:off x="2971800" y="3086100"/>
            <a:ext cx="890588" cy="675085"/>
          </a:xfrm>
          <a:prstGeom prst="roundRect">
            <a:avLst>
              <a:gd name="adj" fmla="val 16667"/>
            </a:avLst>
          </a:prstGeom>
          <a:solidFill>
            <a:srgbClr val="E5B8B7"/>
          </a:solidFill>
          <a:ln w="19050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GB" sz="825" dirty="0">
                <a:latin typeface="Calibri" pitchFamily="34" charset="0"/>
                <a:cs typeface="Arial" pitchFamily="34" charset="0"/>
              </a:rPr>
              <a:t>Use of services</a:t>
            </a:r>
            <a:endParaRPr lang="en-US" sz="135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0" name="AutoShape 6"/>
          <p:cNvSpPr>
            <a:spLocks noChangeArrowheads="1"/>
          </p:cNvSpPr>
          <p:nvPr/>
        </p:nvSpPr>
        <p:spPr bwMode="auto">
          <a:xfrm>
            <a:off x="4200525" y="2336006"/>
            <a:ext cx="891779" cy="404813"/>
          </a:xfrm>
          <a:prstGeom prst="roundRect">
            <a:avLst>
              <a:gd name="adj" fmla="val 16667"/>
            </a:avLst>
          </a:prstGeom>
          <a:solidFill>
            <a:srgbClr val="B6DDE8"/>
          </a:solidFill>
          <a:ln w="19050">
            <a:solidFill>
              <a:schemeClr val="accent5">
                <a:lumMod val="7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GB" sz="825" dirty="0">
                <a:latin typeface="Calibri" pitchFamily="34" charset="0"/>
                <a:cs typeface="Arial" pitchFamily="34" charset="0"/>
              </a:rPr>
              <a:t>Transport</a:t>
            </a:r>
          </a:p>
          <a:p>
            <a:pPr algn="ctr">
              <a:defRPr/>
            </a:pPr>
            <a:r>
              <a:rPr lang="en-GB" sz="825" dirty="0">
                <a:latin typeface="Calibri" pitchFamily="34" charset="0"/>
                <a:cs typeface="Arial" pitchFamily="34" charset="0"/>
              </a:rPr>
              <a:t>and telecoms</a:t>
            </a:r>
            <a:endParaRPr lang="en-US" sz="135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1" name="AutoShape 7"/>
          <p:cNvSpPr>
            <a:spLocks noChangeArrowheads="1"/>
          </p:cNvSpPr>
          <p:nvPr/>
        </p:nvSpPr>
        <p:spPr bwMode="auto">
          <a:xfrm>
            <a:off x="5372100" y="3086100"/>
            <a:ext cx="890588" cy="675085"/>
          </a:xfrm>
          <a:prstGeom prst="roundRect">
            <a:avLst>
              <a:gd name="adj" fmla="val 16667"/>
            </a:avLst>
          </a:prstGeom>
          <a:solidFill>
            <a:srgbClr val="D6E3BC"/>
          </a:solidFill>
          <a:ln w="19050">
            <a:solidFill>
              <a:schemeClr val="accent3">
                <a:lumMod val="7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GB" sz="825" dirty="0">
                <a:latin typeface="Calibri" pitchFamily="34" charset="0"/>
                <a:cs typeface="Arial" pitchFamily="34" charset="0"/>
              </a:rPr>
              <a:t>Products or services</a:t>
            </a:r>
            <a:endParaRPr lang="en-US" sz="135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2" name="AutoShape 8"/>
          <p:cNvSpPr>
            <a:spLocks noChangeArrowheads="1"/>
          </p:cNvSpPr>
          <p:nvPr/>
        </p:nvSpPr>
        <p:spPr bwMode="auto">
          <a:xfrm>
            <a:off x="5372100" y="1771650"/>
            <a:ext cx="890588" cy="404813"/>
          </a:xfrm>
          <a:prstGeom prst="roundRect">
            <a:avLst>
              <a:gd name="adj" fmla="val 16667"/>
            </a:avLst>
          </a:prstGeom>
          <a:solidFill>
            <a:srgbClr val="D6E3BC"/>
          </a:solidFill>
          <a:ln w="19050">
            <a:solidFill>
              <a:schemeClr val="accent3">
                <a:lumMod val="7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GB" sz="825" dirty="0">
                <a:latin typeface="Calibri" pitchFamily="34" charset="0"/>
                <a:cs typeface="Arial" pitchFamily="34" charset="0"/>
              </a:rPr>
              <a:t>Jobs</a:t>
            </a:r>
            <a:endParaRPr lang="en-US" sz="135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3" name="AutoShape 9"/>
          <p:cNvSpPr>
            <a:spLocks noChangeArrowheads="1"/>
          </p:cNvSpPr>
          <p:nvPr/>
        </p:nvSpPr>
        <p:spPr bwMode="auto">
          <a:xfrm>
            <a:off x="6513910" y="2336006"/>
            <a:ext cx="890588" cy="404813"/>
          </a:xfrm>
          <a:prstGeom prst="roundRect">
            <a:avLst>
              <a:gd name="adj" fmla="val 16667"/>
            </a:avLst>
          </a:prstGeom>
          <a:solidFill>
            <a:srgbClr val="D6E3BC"/>
          </a:solidFill>
          <a:ln w="19050">
            <a:solidFill>
              <a:schemeClr val="accent3">
                <a:lumMod val="7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GB" sz="825" dirty="0">
                <a:latin typeface="Calibri" pitchFamily="34" charset="0"/>
                <a:cs typeface="Arial" pitchFamily="34" charset="0"/>
              </a:rPr>
              <a:t>Economy</a:t>
            </a:r>
            <a:endParaRPr lang="en-US" sz="135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4" name="AutoShape 10"/>
          <p:cNvSpPr>
            <a:spLocks noChangeArrowheads="1"/>
          </p:cNvSpPr>
          <p:nvPr/>
        </p:nvSpPr>
        <p:spPr bwMode="auto">
          <a:xfrm>
            <a:off x="6515100" y="1314450"/>
            <a:ext cx="890588" cy="404813"/>
          </a:xfrm>
          <a:prstGeom prst="roundRect">
            <a:avLst>
              <a:gd name="adj" fmla="val 16667"/>
            </a:avLst>
          </a:prstGeom>
          <a:solidFill>
            <a:srgbClr val="D6E3BC"/>
          </a:solidFill>
          <a:ln w="19050">
            <a:solidFill>
              <a:schemeClr val="accent3">
                <a:lumMod val="7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GB" sz="825" dirty="0">
                <a:latin typeface="Calibri" pitchFamily="34" charset="0"/>
                <a:cs typeface="Arial" pitchFamily="34" charset="0"/>
              </a:rPr>
              <a:t>Trade</a:t>
            </a:r>
            <a:endParaRPr lang="en-US" sz="135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5" name="AutoShape 11"/>
          <p:cNvSpPr>
            <a:spLocks noChangeArrowheads="1"/>
          </p:cNvSpPr>
          <p:nvPr/>
        </p:nvSpPr>
        <p:spPr bwMode="auto">
          <a:xfrm>
            <a:off x="4200526" y="4226719"/>
            <a:ext cx="946547" cy="345281"/>
          </a:xfrm>
          <a:prstGeom prst="roundRect">
            <a:avLst>
              <a:gd name="adj" fmla="val 16667"/>
            </a:avLst>
          </a:prstGeom>
          <a:solidFill>
            <a:srgbClr val="B6DDE8"/>
          </a:solidFill>
          <a:ln w="19050">
            <a:solidFill>
              <a:schemeClr val="accent5">
                <a:lumMod val="7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GB" sz="825" dirty="0">
                <a:latin typeface="Calibri" pitchFamily="34" charset="0"/>
                <a:cs typeface="Arial" pitchFamily="34" charset="0"/>
              </a:rPr>
              <a:t>Infrastructure</a:t>
            </a:r>
            <a:endParaRPr lang="en-US" sz="135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133" name="AutoShape 12"/>
          <p:cNvCxnSpPr>
            <a:cxnSpLocks noChangeShapeType="1"/>
            <a:stCxn id="1026" idx="2"/>
            <a:endCxn id="1027" idx="0"/>
          </p:cNvCxnSpPr>
          <p:nvPr/>
        </p:nvCxnSpPr>
        <p:spPr bwMode="auto">
          <a:xfrm rot="5400000">
            <a:off x="1825229" y="2024063"/>
            <a:ext cx="616744" cy="7144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5134" name="AutoShape 13"/>
          <p:cNvCxnSpPr>
            <a:cxnSpLocks noChangeShapeType="1"/>
            <a:stCxn id="1027" idx="3"/>
            <a:endCxn id="1028" idx="1"/>
          </p:cNvCxnSpPr>
          <p:nvPr/>
        </p:nvCxnSpPr>
        <p:spPr bwMode="auto">
          <a:xfrm flipV="1">
            <a:off x="2575323" y="1974056"/>
            <a:ext cx="396478" cy="534591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5135" name="AutoShape 14"/>
          <p:cNvCxnSpPr>
            <a:cxnSpLocks noChangeShapeType="1"/>
            <a:stCxn id="1027" idx="3"/>
            <a:endCxn id="1029" idx="1"/>
          </p:cNvCxnSpPr>
          <p:nvPr/>
        </p:nvCxnSpPr>
        <p:spPr bwMode="auto">
          <a:xfrm>
            <a:off x="2575323" y="2508647"/>
            <a:ext cx="396478" cy="91440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5136" name="AutoShape 15"/>
          <p:cNvCxnSpPr>
            <a:cxnSpLocks noChangeShapeType="1"/>
            <a:stCxn id="1030" idx="2"/>
            <a:endCxn id="1035" idx="0"/>
          </p:cNvCxnSpPr>
          <p:nvPr/>
        </p:nvCxnSpPr>
        <p:spPr bwMode="auto">
          <a:xfrm rot="16200000" flipH="1">
            <a:off x="3917156" y="3469481"/>
            <a:ext cx="1485900" cy="28575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5137" name="AutoShape 16"/>
          <p:cNvCxnSpPr>
            <a:cxnSpLocks noChangeShapeType="1"/>
            <a:stCxn id="1028" idx="3"/>
            <a:endCxn id="1030" idx="1"/>
          </p:cNvCxnSpPr>
          <p:nvPr/>
        </p:nvCxnSpPr>
        <p:spPr bwMode="auto">
          <a:xfrm>
            <a:off x="3862387" y="1974057"/>
            <a:ext cx="338138" cy="564356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5138" name="AutoShape 17"/>
          <p:cNvCxnSpPr>
            <a:cxnSpLocks noChangeShapeType="1"/>
            <a:stCxn id="1029" idx="3"/>
            <a:endCxn id="1030" idx="1"/>
          </p:cNvCxnSpPr>
          <p:nvPr/>
        </p:nvCxnSpPr>
        <p:spPr bwMode="auto">
          <a:xfrm flipV="1">
            <a:off x="3862387" y="2538413"/>
            <a:ext cx="338138" cy="884635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5139" name="AutoShape 18"/>
          <p:cNvCxnSpPr>
            <a:cxnSpLocks noChangeShapeType="1"/>
            <a:stCxn id="1032" idx="1"/>
            <a:endCxn id="1030" idx="3"/>
          </p:cNvCxnSpPr>
          <p:nvPr/>
        </p:nvCxnSpPr>
        <p:spPr bwMode="auto">
          <a:xfrm rot="10800000" flipV="1">
            <a:off x="5092303" y="1974057"/>
            <a:ext cx="279797" cy="564356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5140" name="AutoShape 19"/>
          <p:cNvCxnSpPr>
            <a:cxnSpLocks noChangeShapeType="1"/>
            <a:stCxn id="1030" idx="3"/>
            <a:endCxn id="1031" idx="1"/>
          </p:cNvCxnSpPr>
          <p:nvPr/>
        </p:nvCxnSpPr>
        <p:spPr bwMode="auto">
          <a:xfrm>
            <a:off x="5092303" y="2538413"/>
            <a:ext cx="279797" cy="884635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5141" name="AutoShape 20"/>
          <p:cNvCxnSpPr>
            <a:cxnSpLocks noChangeShapeType="1"/>
            <a:stCxn id="1032" idx="3"/>
            <a:endCxn id="1033" idx="1"/>
          </p:cNvCxnSpPr>
          <p:nvPr/>
        </p:nvCxnSpPr>
        <p:spPr bwMode="auto">
          <a:xfrm>
            <a:off x="6262688" y="1974057"/>
            <a:ext cx="251222" cy="564356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5142" name="AutoShape 21"/>
          <p:cNvCxnSpPr>
            <a:cxnSpLocks noChangeShapeType="1"/>
            <a:stCxn id="1033" idx="1"/>
            <a:endCxn id="1031" idx="3"/>
          </p:cNvCxnSpPr>
          <p:nvPr/>
        </p:nvCxnSpPr>
        <p:spPr bwMode="auto">
          <a:xfrm rot="10800000" flipV="1">
            <a:off x="6262688" y="2538413"/>
            <a:ext cx="251222" cy="884635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5143" name="AutoShape 22"/>
          <p:cNvCxnSpPr>
            <a:cxnSpLocks noChangeShapeType="1"/>
            <a:stCxn id="1034" idx="2"/>
            <a:endCxn id="1033" idx="0"/>
          </p:cNvCxnSpPr>
          <p:nvPr/>
        </p:nvCxnSpPr>
        <p:spPr bwMode="auto">
          <a:xfrm rot="5400000">
            <a:off x="6651427" y="2027040"/>
            <a:ext cx="616744" cy="119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057478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175C-1716-4C25-911B-86F358D8A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Annex. Steps to a comprehensive model in the new 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3B834-C427-49B0-A602-C3C4176AD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GB" sz="2000" b="0" dirty="0"/>
              <a:t>Review existing land uses and values; identify land that is available for future use or conversion</a:t>
            </a:r>
          </a:p>
          <a:p>
            <a:pPr marL="457200" indent="-457200">
              <a:buAutoNum type="arabicPeriod"/>
            </a:pPr>
            <a:r>
              <a:rPr lang="en-GB" sz="2000" b="0" dirty="0"/>
              <a:t>Review current infrastructure, supporting people and economies</a:t>
            </a:r>
          </a:p>
          <a:p>
            <a:pPr marL="457200" indent="-457200">
              <a:buAutoNum type="arabicPeriod"/>
            </a:pPr>
            <a:r>
              <a:rPr lang="en-GB" sz="2000" b="0" dirty="0"/>
              <a:t>Review employment (and the future of work)</a:t>
            </a:r>
          </a:p>
          <a:p>
            <a:pPr marL="457200" indent="-457200">
              <a:buAutoNum type="arabicPeriod"/>
            </a:pPr>
            <a:r>
              <a:rPr lang="en-GB" sz="2000" b="0" dirty="0"/>
              <a:t>Review the population distribution ( by age, gender, skills, income, household structure, residence, work, services; accessibilities – start to build indicators</a:t>
            </a:r>
          </a:p>
          <a:p>
            <a:pPr marL="457200" indent="-457200">
              <a:buAutoNum type="arabicPeriod"/>
            </a:pPr>
            <a:r>
              <a:rPr lang="en-GB" sz="2000" b="0" dirty="0"/>
              <a:t>Review service and utilities provision</a:t>
            </a:r>
          </a:p>
          <a:p>
            <a:pPr marL="457200" indent="-457200">
              <a:buAutoNum type="arabicPeriod"/>
            </a:pPr>
            <a:r>
              <a:rPr lang="en-GB" sz="2000" b="0" dirty="0"/>
              <a:t>Build an index of the attractiveness of places – indicators again</a:t>
            </a:r>
          </a:p>
          <a:p>
            <a:pPr marL="457200" indent="-457200">
              <a:buAutoNum type="arabicPeriod"/>
            </a:pPr>
            <a:endParaRPr lang="en-GB" sz="1100" b="0" dirty="0"/>
          </a:p>
          <a:p>
            <a:endParaRPr lang="en-GB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D6E3B-A6A1-4B2F-86CC-4277F1F85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DAA9-F388-4C6A-9724-1155F9E925D8}" type="datetime1">
              <a:rPr lang="en-GB" smtClean="0"/>
              <a:t>04/09/2017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BD256-7B3C-48D4-BF4D-FC44F3CA0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Presentation19May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AE56B-DFB1-4969-9D0C-B28E856E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301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175C-1716-4C25-911B-86F358D8A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3B834-C427-49B0-A602-C3C4176AD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75606"/>
            <a:ext cx="8280000" cy="3240360"/>
          </a:xfrm>
        </p:spPr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n-GB" sz="2000" b="0" dirty="0"/>
              <a:t>Review spatial interactions, accessibilities – imbalances – unemployment, homelessness; pressures for change</a:t>
            </a:r>
          </a:p>
          <a:p>
            <a:pPr marL="457200" indent="-457200">
              <a:buAutoNum type="arabicPeriod" startAt="7"/>
            </a:pPr>
            <a:r>
              <a:rPr lang="en-GB" sz="2000" b="0" dirty="0"/>
              <a:t>Present, visualise, a full set of indicators</a:t>
            </a:r>
          </a:p>
          <a:p>
            <a:pPr marL="457200" indent="-457200">
              <a:buAutoNum type="arabicPeriod" startAt="7"/>
            </a:pPr>
            <a:r>
              <a:rPr lang="en-GB" sz="2000" b="0" dirty="0"/>
              <a:t>Proceed to scenario development: identify land that can accommodate growth – giving priority to export-led industry; specify land availability for new housing</a:t>
            </a:r>
          </a:p>
          <a:p>
            <a:pPr marL="457200" indent="-457200">
              <a:buAutoNum type="arabicPeriod" startAt="7"/>
            </a:pPr>
            <a:r>
              <a:rPr lang="en-GB" sz="2000" b="0" dirty="0"/>
              <a:t>Assign the new employees to places of residence – note, through the model, competing with existing ‘movers’; the ‘attractiveness of residential places’, and prices, will begin a process of continuous adjustment</a:t>
            </a:r>
          </a:p>
          <a:p>
            <a:endParaRPr lang="en-GB" sz="1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D6E3B-A6A1-4B2F-86CC-4277F1F85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DAA9-F388-4C6A-9724-1155F9E925D8}" type="datetime1">
              <a:rPr lang="en-GB" smtClean="0"/>
              <a:t>04/09/2017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BD256-7B3C-48D4-BF4D-FC44F3CA0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Presentation19May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AE56B-DFB1-4969-9D0C-B28E856E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812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175C-1716-4C25-911B-86F358D8A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3B834-C427-49B0-A602-C3C4176AD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75606"/>
            <a:ext cx="8280000" cy="3188394"/>
          </a:xfrm>
        </p:spPr>
        <p:txBody>
          <a:bodyPr/>
          <a:lstStyle/>
          <a:p>
            <a:pPr marL="457200" indent="-457200">
              <a:buFont typeface="+mj-lt"/>
              <a:buAutoNum type="arabicPeriod" startAt="11"/>
            </a:pPr>
            <a:r>
              <a:rPr lang="en-GB" sz="2000" b="0" dirty="0"/>
              <a:t>Calculate the demand for services for the new population distribution (age, income etc); retail can be predicted; health and education facilities e.g. may have to be specified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GB" sz="2000" b="0" dirty="0"/>
              <a:t>Analyse the dynamics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GB" sz="2000" b="0" dirty="0"/>
              <a:t>Iterate from step 10 (new employees from new services etc)</a:t>
            </a:r>
          </a:p>
          <a:p>
            <a:pPr marL="457200" indent="-457200">
              <a:buAutoNum type="arabicPeriod" startAt="11"/>
            </a:pPr>
            <a:r>
              <a:rPr lang="en-GB" sz="2000" b="0" dirty="0"/>
              <a:t>Use unit costs of infrastructure – housing, road, rail, school places etc as the basis for a cost-benefit analysis of this scenario</a:t>
            </a:r>
          </a:p>
          <a:p>
            <a:pPr marL="457200" indent="-457200">
              <a:buAutoNum type="arabicPeriod" startAt="11"/>
            </a:pPr>
            <a:r>
              <a:rPr lang="en-GB" sz="2000" b="0" dirty="0"/>
              <a:t>Re-iterate from  Step 9 with a new scenario, informed by the analytics of preceding ones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D6E3B-A6A1-4B2F-86CC-4277F1F85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DAA9-F388-4C6A-9724-1155F9E925D8}" type="datetime1">
              <a:rPr lang="en-GB" smtClean="0"/>
              <a:t>04/09/2017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BD256-7B3C-48D4-BF4D-FC44F3CA0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Presentation19May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AE56B-DFB1-4969-9D0C-B28E856E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833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References-1: books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432000" y="771550"/>
            <a:ext cx="7226100" cy="43719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GB" sz="1800" i="1" dirty="0"/>
              <a:t> </a:t>
            </a:r>
            <a:r>
              <a:rPr lang="en-GB" sz="1800" b="0" i="1" dirty="0"/>
              <a:t>Knowledge power</a:t>
            </a:r>
            <a:r>
              <a:rPr lang="en-GB" sz="1800" b="0" dirty="0"/>
              <a:t> (</a:t>
            </a:r>
            <a:r>
              <a:rPr lang="en-GB" sz="1800" b="0" dirty="0" err="1"/>
              <a:t>Routledge</a:t>
            </a:r>
            <a:r>
              <a:rPr lang="en-GB" sz="1800" b="0" dirty="0"/>
              <a:t>, 2010), 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GB" sz="1800" b="0" i="1" dirty="0"/>
              <a:t> The science of cities and regions</a:t>
            </a:r>
            <a:r>
              <a:rPr lang="en-GB" sz="1800" b="0" dirty="0"/>
              <a:t> (Springer, 2012)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GB" sz="1800" b="0" i="1" dirty="0"/>
              <a:t> Urban modelling</a:t>
            </a:r>
            <a:r>
              <a:rPr lang="en-GB" sz="1800" b="0" dirty="0"/>
              <a:t> (5 </a:t>
            </a:r>
            <a:r>
              <a:rPr lang="en-GB" sz="1800" b="0" dirty="0" err="1"/>
              <a:t>vols</a:t>
            </a:r>
            <a:r>
              <a:rPr lang="en-GB" sz="1800" b="0" dirty="0"/>
              <a:t>, edited, </a:t>
            </a:r>
            <a:r>
              <a:rPr lang="en-GB" sz="1800" b="0" dirty="0" err="1"/>
              <a:t>Routledge</a:t>
            </a:r>
            <a:r>
              <a:rPr lang="en-GB" sz="1800" b="0" dirty="0"/>
              <a:t>, 2013)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GB" sz="1800" b="0" i="1" dirty="0"/>
              <a:t> Explorations in urban and regional dynamics</a:t>
            </a:r>
            <a:r>
              <a:rPr lang="en-GB" sz="1800" b="0" dirty="0"/>
              <a:t> (with Joel </a:t>
            </a:r>
            <a:r>
              <a:rPr lang="en-GB" sz="1800" b="0" dirty="0" err="1"/>
              <a:t>Dearden</a:t>
            </a:r>
            <a:r>
              <a:rPr lang="en-GB" sz="1800" b="0" dirty="0"/>
              <a:t>, </a:t>
            </a:r>
            <a:r>
              <a:rPr lang="en-GB" sz="1800" b="0" dirty="0" err="1"/>
              <a:t>Routledge</a:t>
            </a:r>
            <a:r>
              <a:rPr lang="en-GB" sz="1800" b="0" dirty="0"/>
              <a:t>, 2015)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GB" sz="1800" b="0" i="1" dirty="0"/>
              <a:t> Global dynamics</a:t>
            </a:r>
            <a:r>
              <a:rPr lang="en-GB" sz="1800" b="0" dirty="0"/>
              <a:t> (edited, John Wiley, 2016) 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GB" sz="1800" b="0" i="1" dirty="0"/>
              <a:t> Geo-mathematical modelling</a:t>
            </a:r>
            <a:r>
              <a:rPr lang="en-GB" sz="1800" b="0" dirty="0"/>
              <a:t> (edited, John Wiley, 2016)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GB" sz="1800" b="0" i="1" dirty="0"/>
              <a:t> Collaborative approach to trade: enhancing connectivity in sea- and land-locked countries</a:t>
            </a:r>
            <a:r>
              <a:rPr lang="en-GB" sz="1800" b="0" dirty="0"/>
              <a:t> (with Francesca Medda et al, Springer, 2017)</a:t>
            </a:r>
          </a:p>
          <a:p>
            <a:pPr eaLnBrk="1" hangingPunct="1"/>
            <a:endParaRPr lang="en-GB" sz="1800" dirty="0"/>
          </a:p>
          <a:p>
            <a:pPr eaLnBrk="1" hangingPunct="1"/>
            <a:endParaRPr lang="en-GB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11/10/2016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The quest for the general urban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DE205C-034F-4185-94A3-8D599110E183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428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4B0DE-F42B-4C53-B74F-AF06F111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References-2: papers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D7D75-7230-4D73-A1EC-5CC637A5B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771550"/>
            <a:ext cx="8280000" cy="3692450"/>
          </a:xfrm>
        </p:spPr>
        <p:txBody>
          <a:bodyPr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dirty="0"/>
              <a:t>Wilson, A. G. and Dearden, J., 2011. Tracking the evolution of regional DNA: the case of Chicago. In: M. Clarke and J.C.H. Stillwell, eds. </a:t>
            </a:r>
            <a:r>
              <a:rPr lang="en-GB" sz="1200" b="0" i="1" dirty="0"/>
              <a:t>Understanding population trends and processes</a:t>
            </a:r>
            <a:r>
              <a:rPr lang="en-GB" sz="1200" b="0" dirty="0"/>
              <a:t>. Berlin: Springer, </a:t>
            </a:r>
            <a:r>
              <a:rPr lang="en-GB" sz="1200" b="0" dirty="0" err="1"/>
              <a:t>Chp</a:t>
            </a:r>
            <a:r>
              <a:rPr lang="en-GB" sz="1200" b="0" dirty="0"/>
              <a:t>. 1-, pp. 209-222.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dirty="0"/>
              <a:t>Bevan, A. and Wilson, A. G., 2013. Models of settlement hierarchy based on partial evidence. </a:t>
            </a:r>
            <a:r>
              <a:rPr lang="en-GB" sz="1200" b="0" i="1" dirty="0"/>
              <a:t>Journal of Archaeological Science, 40 (5), pp. 2415-2427. </a:t>
            </a:r>
            <a:r>
              <a:rPr lang="en-GB" sz="1200" b="0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2"/>
              </a:rPr>
              <a:t>http://dx.doi.org/10.1016/j.jas.2012.12.025</a:t>
            </a:r>
            <a:endParaRPr lang="en-GB" sz="1200" b="0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dirty="0"/>
              <a:t>Davies, T., Fry, H., Wilson, A., Palmisano, A., </a:t>
            </a:r>
            <a:r>
              <a:rPr lang="en-GB" sz="1200" b="0" dirty="0" err="1"/>
              <a:t>Altaweel</a:t>
            </a:r>
            <a:r>
              <a:rPr lang="en-GB" sz="1200" b="0" dirty="0"/>
              <a:t>, M. and Radner, K. 2014. Application of an Entropy Maximizing and Dynamics Model for Understanding Settlement Structure: The Khabur Triangle in the Middle Bronze and Iron Ages.  </a:t>
            </a:r>
            <a:r>
              <a:rPr lang="en-GB" sz="1200" b="0" i="1" dirty="0"/>
              <a:t>Journal of Archaeological Science</a:t>
            </a:r>
            <a:r>
              <a:rPr lang="en-GB" sz="1200" b="0" dirty="0"/>
              <a:t> doi:10.1016/j.jas.2013.12.014.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dirty="0" err="1"/>
              <a:t>Baudains</a:t>
            </a:r>
            <a:r>
              <a:rPr lang="en-US" sz="1200" b="0" dirty="0"/>
              <a:t>, P; </a:t>
            </a:r>
            <a:r>
              <a:rPr lang="en-US" sz="1200" b="0" dirty="0" err="1"/>
              <a:t>Zamazalová</a:t>
            </a:r>
            <a:r>
              <a:rPr lang="en-US" sz="1200" b="0" dirty="0"/>
              <a:t>, S; </a:t>
            </a:r>
            <a:r>
              <a:rPr lang="en-US" sz="1200" b="0" dirty="0" err="1"/>
              <a:t>Altaweel</a:t>
            </a:r>
            <a:r>
              <a:rPr lang="en-US" sz="1200" b="0" dirty="0"/>
              <a:t>, M; Wilson, A. G., 2015</a:t>
            </a:r>
            <a:r>
              <a:rPr lang="en-US" sz="1200" b="0" i="1" dirty="0"/>
              <a:t>. </a:t>
            </a:r>
            <a:r>
              <a:rPr lang="en-US" sz="1200" b="0" dirty="0"/>
              <a:t>Modeling Strategic Decisions in the Formation of the Early Neo-Assyrian Empire. </a:t>
            </a:r>
            <a:r>
              <a:rPr lang="en-US" sz="1200" b="0" i="1" dirty="0" err="1"/>
              <a:t>Cliodynamics</a:t>
            </a:r>
            <a:r>
              <a:rPr lang="en-US" sz="1200" b="0" i="1" dirty="0"/>
              <a:t>: The Journal of Quantitative History and Cultural Evolution</a:t>
            </a:r>
            <a:r>
              <a:rPr lang="en-US" sz="1200" b="0" dirty="0"/>
              <a:t>, 6(1), 1-23</a:t>
            </a:r>
            <a:r>
              <a:rPr lang="en-US" sz="1200" b="0" i="1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dirty="0" err="1"/>
              <a:t>Baudains</a:t>
            </a:r>
            <a:r>
              <a:rPr lang="en-GB" sz="1200" b="0" dirty="0"/>
              <a:t>, P., Fry, H. M. , Davies, T. P., Wilson, A. G. and Bishop, S. R. A dynamic spatial model of conflict escalation. </a:t>
            </a:r>
            <a:r>
              <a:rPr lang="en-GB" sz="1200" b="0" i="1" dirty="0"/>
              <a:t>European Journal of Applied Mathematics</a:t>
            </a:r>
            <a:r>
              <a:rPr lang="en-GB" sz="1200" b="0" dirty="0"/>
              <a:t>, 27(3), 530-553</a:t>
            </a:r>
            <a:r>
              <a:rPr lang="en-GB" sz="1200" b="0" i="1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dirty="0"/>
              <a:t>Dearden, J. and Wilson, A.G., 2011. A framework for exploring urban retail discontinuities. </a:t>
            </a:r>
            <a:r>
              <a:rPr lang="en-GB" sz="1200" b="0" i="1" dirty="0"/>
              <a:t>Geographical Analysis</a:t>
            </a:r>
            <a:r>
              <a:rPr lang="en-GB" sz="1200" b="0" dirty="0"/>
              <a:t>, 43 (2), pp. 172-187</a:t>
            </a:r>
          </a:p>
          <a:p>
            <a:endParaRPr lang="en-US" sz="1200" b="0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A0A23-6977-4439-AED4-347948D29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DAA9-F388-4C6A-9724-1155F9E925D8}" type="datetime1">
              <a:rPr lang="en-GB" smtClean="0"/>
              <a:t>04/09/2017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DDCDD-39FC-4DF1-9402-99A486895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Presentation19May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EF354-54FD-4876-9791-0E632D5CD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556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9" y="200025"/>
            <a:ext cx="8229600" cy="468000"/>
          </a:xfrm>
        </p:spPr>
        <p:txBody>
          <a:bodyPr>
            <a:normAutofit/>
          </a:bodyPr>
          <a:lstStyle/>
          <a:p>
            <a:r>
              <a:rPr lang="en-GB" dirty="0"/>
              <a:t>References-3: Foresight – </a:t>
            </a:r>
            <a:r>
              <a:rPr lang="en-GB" dirty="0" err="1"/>
              <a:t>Fututre</a:t>
            </a:r>
            <a:r>
              <a:rPr lang="en-GB" dirty="0"/>
              <a:t> of Cities Reports ………..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606" y="810506"/>
            <a:ext cx="8593931" cy="3532894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GB" b="0" dirty="0">
                <a:solidFill>
                  <a:srgbClr val="002060"/>
                </a:solidFill>
              </a:rPr>
              <a:t>Overview of the Evidence: </a:t>
            </a:r>
          </a:p>
          <a:p>
            <a:r>
              <a:rPr lang="en-GB" b="0" dirty="0">
                <a:solidFill>
                  <a:schemeClr val="bg2">
                    <a:lumMod val="50000"/>
                  </a:schemeClr>
                </a:solidFill>
                <a:hlinkClick r:id="rId2"/>
              </a:rPr>
              <a:t>https://www.gov.uk/government/uploads/system/uploads/attachment_data/file/520963/GS-16-6-future-of-cities-an-overview-of-the-evidence.pdf</a:t>
            </a:r>
            <a:endParaRPr lang="en-GB" b="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GB" b="0" dirty="0">
                <a:solidFill>
                  <a:srgbClr val="002060"/>
                </a:solidFill>
              </a:rPr>
              <a:t>Science of Cities: </a:t>
            </a:r>
            <a:r>
              <a:rPr lang="en-GB" b="0" dirty="0">
                <a:solidFill>
                  <a:srgbClr val="002060"/>
                </a:solidFill>
                <a:hlinkClick r:id="rId3"/>
              </a:rPr>
              <a:t>https://www.gov.uk/government/uploads/system/uploads/attachment_data/file/516407/gs-16-6-future-cities-science-of-cities.pdf</a:t>
            </a:r>
            <a:endParaRPr lang="en-GB" b="0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GB" b="0" dirty="0">
                <a:solidFill>
                  <a:srgbClr val="002060"/>
                </a:solidFill>
              </a:rPr>
              <a:t>Foresight for Cities: </a:t>
            </a:r>
            <a:r>
              <a:rPr lang="en-GB" b="0" dirty="0">
                <a:solidFill>
                  <a:srgbClr val="002060"/>
                </a:solidFill>
                <a:hlinkClick r:id="rId4"/>
              </a:rPr>
              <a:t>https://www.gov.uk/government/uploads/system/uploads/attachment_data/file/516443/gs-16-5-future-cities-foresight-for-cities.pdf</a:t>
            </a:r>
            <a:endParaRPr lang="en-GB" b="0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GB" b="0" dirty="0">
                <a:solidFill>
                  <a:srgbClr val="002060"/>
                </a:solidFill>
              </a:rPr>
              <a:t>Graduate Mobility: </a:t>
            </a:r>
            <a:r>
              <a:rPr lang="en-GB" b="0" dirty="0">
                <a:solidFill>
                  <a:srgbClr val="002060"/>
                </a:solidFill>
                <a:hlinkClick r:id="rId5"/>
              </a:rPr>
              <a:t>https://www.gov.uk/government/uploads/system/uploads/attachment_data/file/510421/gs-16-4-future-of-cities-graduate-mobility.pdf</a:t>
            </a:r>
            <a:endParaRPr lang="en-GB" b="0" dirty="0">
              <a:solidFill>
                <a:srgbClr val="002060"/>
              </a:solidFill>
            </a:endParaRPr>
          </a:p>
          <a:p>
            <a:endParaRPr lang="en-GB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642C-6A9B-4128-974B-E7B8BB7ECBDE}" type="datetime1">
              <a:rPr lang="en-US" smtClean="0"/>
              <a:t>9/4/2017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Mathematical and Computer Models of Cities:  Past, Present and Future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DCC2E-E896-4E32-98C5-995B62A21B64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887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AF1DE-05CC-4AB2-A2A0-F4A827DDE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97421-5D2F-4C9D-A9BD-12C339179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good working models for e.g. transport and retail, much applied; pretty good comprehensive models – but under-applied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essentially comparative static, but the possibilities of making fully dynamic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then taking account of path dependence, phase changes etc means that we understand the limits of forecasting; but the bonus is that we can explore ‘critical points’; and future scenarios – and then chart paths towards the ‘good’ and away from the ‘bad’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BB32F-751B-49D7-8C90-DE156F30B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DAA9-F388-4C6A-9724-1155F9E925D8}" type="datetime1">
              <a:rPr lang="en-GB" smtClean="0"/>
              <a:t>04/09/2017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26359-8758-4058-91B9-B304F3B2C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Presentation070917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0D3D6-6674-4530-BC14-B08E1740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852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AF1DE-05CC-4AB2-A2A0-F4A827DDE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141" y="496800"/>
            <a:ext cx="8280000" cy="468000"/>
          </a:xfrm>
        </p:spPr>
        <p:txBody>
          <a:bodyPr/>
          <a:lstStyle/>
          <a:p>
            <a:r>
              <a:rPr lang="en-GB" dirty="0"/>
              <a:t>3. ‘Big data’: data science perspectives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97421-5D2F-4C9D-A9BD-12C339179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many new sources: mobile phone, sensors, ‘open’ admin data,…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a major ‘data wrangling’ challenge (with some modelling support – e.g. transport flows from mobile phone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further (well-known but now more difficult) challenges of relating spatial, sectoral and time scales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implies a major challenge in information system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and then head towards automation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NB the real-time element could lead us to real-time model calibration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BB32F-751B-49D7-8C90-DE156F30B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DAA9-F388-4C6A-9724-1155F9E925D8}" type="datetime1">
              <a:rPr lang="en-GB" smtClean="0"/>
              <a:t>04/09/2017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26359-8758-4058-91B9-B304F3B2C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Presentation070917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0D3D6-6674-4530-BC14-B08E1740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435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9966-E62C-4187-B778-DE4B1DCF6B4B}" type="datetime1">
              <a:rPr lang="en-US" smtClean="0"/>
              <a:t>9/4/2017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Talk to Turing Researchers 19 May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6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95536" y="361504"/>
            <a:ext cx="8280000" cy="46536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base"/>
            <a:r>
              <a:rPr lang="en-US" b="1" dirty="0"/>
              <a:t>3.1. Data science and AI</a:t>
            </a:r>
          </a:p>
          <a:p>
            <a:pPr fontAlgn="base"/>
            <a:endParaRPr lang="en-US" dirty="0"/>
          </a:p>
          <a:p>
            <a:pPr fontAlgn="base"/>
            <a:endParaRPr lang="en-US" sz="10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6741"/>
              </p:ext>
            </p:extLst>
          </p:nvPr>
        </p:nvGraphicFramePr>
        <p:xfrm>
          <a:off x="287523" y="843558"/>
          <a:ext cx="8532949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6318">
                  <a:extLst>
                    <a:ext uri="{9D8B030D-6E8A-4147-A177-3AD203B41FA5}">
                      <a16:colId xmlns:a16="http://schemas.microsoft.com/office/drawing/2014/main" val="1241751187"/>
                    </a:ext>
                  </a:extLst>
                </a:gridCol>
                <a:gridCol w="2856318">
                  <a:extLst>
                    <a:ext uri="{9D8B030D-6E8A-4147-A177-3AD203B41FA5}">
                      <a16:colId xmlns:a16="http://schemas.microsoft.com/office/drawing/2014/main" val="891363323"/>
                    </a:ext>
                  </a:extLst>
                </a:gridCol>
                <a:gridCol w="2820313">
                  <a:extLst>
                    <a:ext uri="{9D8B030D-6E8A-4147-A177-3AD203B41FA5}">
                      <a16:colId xmlns:a16="http://schemas.microsoft.com/office/drawing/2014/main" val="1524169737"/>
                    </a:ext>
                  </a:extLst>
                </a:gridCol>
              </a:tblGrid>
              <a:tr h="3384376">
                <a:tc>
                  <a:txBody>
                    <a:bodyPr/>
                    <a:lstStyle/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Data systems</a:t>
                      </a:r>
                    </a:p>
                    <a:p>
                      <a:pPr marL="0" indent="0" fontAlgn="base">
                        <a:buFontTx/>
                        <a:buNone/>
                      </a:pPr>
                      <a:endParaRPr lang="en-US" dirty="0"/>
                    </a:p>
                    <a:p>
                      <a:pPr marL="0" indent="0" fontAlgn="base">
                        <a:buFontTx/>
                        <a:buNone/>
                      </a:pPr>
                      <a:r>
                        <a:rPr lang="en-US" dirty="0"/>
                        <a:t>The ’big data’ revolution.</a:t>
                      </a:r>
                    </a:p>
                    <a:p>
                      <a:pPr marL="0" indent="0" fontAlgn="base">
                        <a:buFontTx/>
                        <a:buNone/>
                      </a:pPr>
                      <a:endParaRPr lang="en-US" dirty="0"/>
                    </a:p>
                    <a:p>
                      <a:pPr marL="0" indent="0" fontAlgn="base">
                        <a:buFontTx/>
                        <a:buNone/>
                      </a:pPr>
                      <a:r>
                        <a:rPr lang="en-US" dirty="0"/>
                        <a:t>The challenges of data wrangling and the design of systems’ architecture.</a:t>
                      </a:r>
                    </a:p>
                    <a:p>
                      <a:pPr marL="0" indent="0" fontAlgn="base">
                        <a:buFontTx/>
                        <a:buNone/>
                      </a:pPr>
                      <a:endParaRPr lang="en-US" dirty="0"/>
                    </a:p>
                    <a:p>
                      <a:pPr marL="0" indent="0" fontAlgn="base">
                        <a:buFontTx/>
                        <a:buNone/>
                      </a:pPr>
                      <a:r>
                        <a:rPr lang="en-US" dirty="0"/>
                        <a:t>Intelligently-searchable hierarchical information systems which are valuable in their own right.</a:t>
                      </a:r>
                    </a:p>
                    <a:p>
                      <a:pPr marL="742950" lvl="1" indent="-285750" fontAlgn="base">
                        <a:buFont typeface="Arial" panose="020B0604020202020204" pitchFamily="34" charset="0"/>
                        <a:buChar char="•"/>
                      </a:pPr>
                      <a:endParaRPr lang="en-US" sz="1000" dirty="0"/>
                    </a:p>
                    <a:p>
                      <a:pPr lvl="1" fontAlgn="base"/>
                      <a:endParaRPr lang="en-US" sz="1000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Analytics</a:t>
                      </a:r>
                    </a:p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We can bring an extensive analytics toolkit to bear: statistics, mathematical modelling, computer science, sometimes combined into machine learning.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Application domains</a:t>
                      </a:r>
                    </a:p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The challenge is to combine our expertise in </a:t>
                      </a:r>
                      <a:r>
                        <a:rPr lang="en-US" b="1" dirty="0"/>
                        <a:t>data systems </a:t>
                      </a:r>
                      <a:r>
                        <a:rPr lang="en-US" dirty="0"/>
                        <a:t>and </a:t>
                      </a:r>
                      <a:r>
                        <a:rPr lang="en-US" b="1" dirty="0"/>
                        <a:t>analytics</a:t>
                      </a:r>
                      <a:r>
                        <a:rPr lang="en-US" dirty="0"/>
                        <a:t> with domain knowledge – often deep knowledge and theory</a:t>
                      </a:r>
                      <a:r>
                        <a:rPr lang="en-GB" baseline="0" dirty="0"/>
                        <a:t> in social science e.g. – to have real-world impact.</a:t>
                      </a:r>
                    </a:p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5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773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23/09/2016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pPr/>
              <a:t>7</a:t>
            </a:fld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>
            <a:off x="683568" y="458254"/>
            <a:ext cx="7428958" cy="3821146"/>
            <a:chOff x="722334" y="329081"/>
            <a:chExt cx="10167075" cy="5912222"/>
          </a:xfrm>
        </p:grpSpPr>
        <p:grpSp>
          <p:nvGrpSpPr>
            <p:cNvPr id="10" name="Group 9"/>
            <p:cNvGrpSpPr/>
            <p:nvPr/>
          </p:nvGrpSpPr>
          <p:grpSpPr>
            <a:xfrm>
              <a:off x="7802987" y="361419"/>
              <a:ext cx="3086422" cy="2041279"/>
              <a:chOff x="8327521" y="847021"/>
              <a:chExt cx="2087393" cy="1418543"/>
            </a:xfrm>
          </p:grpSpPr>
          <p:sp>
            <p:nvSpPr>
              <p:cNvPr id="30" name="Freeform 29"/>
              <p:cNvSpPr/>
              <p:nvPr/>
            </p:nvSpPr>
            <p:spPr>
              <a:xfrm>
                <a:off x="8327521" y="1289507"/>
                <a:ext cx="1076420" cy="976057"/>
              </a:xfrm>
              <a:custGeom>
                <a:avLst/>
                <a:gdLst>
                  <a:gd name="connsiteX0" fmla="*/ 0 w 1131838"/>
                  <a:gd name="connsiteY0" fmla="*/ 488029 h 976057"/>
                  <a:gd name="connsiteX1" fmla="*/ 244014 w 1131838"/>
                  <a:gd name="connsiteY1" fmla="*/ 0 h 976057"/>
                  <a:gd name="connsiteX2" fmla="*/ 887824 w 1131838"/>
                  <a:gd name="connsiteY2" fmla="*/ 0 h 976057"/>
                  <a:gd name="connsiteX3" fmla="*/ 1131838 w 1131838"/>
                  <a:gd name="connsiteY3" fmla="*/ 488029 h 976057"/>
                  <a:gd name="connsiteX4" fmla="*/ 887824 w 1131838"/>
                  <a:gd name="connsiteY4" fmla="*/ 976057 h 976057"/>
                  <a:gd name="connsiteX5" fmla="*/ 244014 w 1131838"/>
                  <a:gd name="connsiteY5" fmla="*/ 976057 h 976057"/>
                  <a:gd name="connsiteX6" fmla="*/ 0 w 1131838"/>
                  <a:gd name="connsiteY6" fmla="*/ 488029 h 976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1838" h="976057">
                    <a:moveTo>
                      <a:pt x="0" y="488029"/>
                    </a:moveTo>
                    <a:lnTo>
                      <a:pt x="244014" y="0"/>
                    </a:lnTo>
                    <a:lnTo>
                      <a:pt x="887824" y="0"/>
                    </a:lnTo>
                    <a:lnTo>
                      <a:pt x="1131838" y="488029"/>
                    </a:lnTo>
                    <a:lnTo>
                      <a:pt x="887824" y="976057"/>
                    </a:lnTo>
                    <a:lnTo>
                      <a:pt x="244014" y="976057"/>
                    </a:lnTo>
                    <a:lnTo>
                      <a:pt x="0" y="488029"/>
                    </a:lnTo>
                    <a:close/>
                  </a:path>
                </a:pathLst>
              </a:cu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175658" tIns="171801" rIns="175658" bIns="171801" numCol="1" spcCol="1270" anchor="ctr" anchorCtr="0">
                <a:noAutofit/>
              </a:bodyPr>
              <a:lstStyle/>
              <a:p>
                <a:pPr lvl="0" algn="ctr" defTabSz="7112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/>
                  <a:t>D.S Analytics </a:t>
                </a:r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9337289" y="847021"/>
                <a:ext cx="1077625" cy="976057"/>
              </a:xfrm>
              <a:custGeom>
                <a:avLst/>
                <a:gdLst>
                  <a:gd name="connsiteX0" fmla="*/ 0 w 1131838"/>
                  <a:gd name="connsiteY0" fmla="*/ 488029 h 976057"/>
                  <a:gd name="connsiteX1" fmla="*/ 244014 w 1131838"/>
                  <a:gd name="connsiteY1" fmla="*/ 0 h 976057"/>
                  <a:gd name="connsiteX2" fmla="*/ 887824 w 1131838"/>
                  <a:gd name="connsiteY2" fmla="*/ 0 h 976057"/>
                  <a:gd name="connsiteX3" fmla="*/ 1131838 w 1131838"/>
                  <a:gd name="connsiteY3" fmla="*/ 488029 h 976057"/>
                  <a:gd name="connsiteX4" fmla="*/ 887824 w 1131838"/>
                  <a:gd name="connsiteY4" fmla="*/ 976057 h 976057"/>
                  <a:gd name="connsiteX5" fmla="*/ 244014 w 1131838"/>
                  <a:gd name="connsiteY5" fmla="*/ 976057 h 976057"/>
                  <a:gd name="connsiteX6" fmla="*/ 0 w 1131838"/>
                  <a:gd name="connsiteY6" fmla="*/ 488029 h 976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1838" h="976057">
                    <a:moveTo>
                      <a:pt x="0" y="488029"/>
                    </a:moveTo>
                    <a:lnTo>
                      <a:pt x="244014" y="0"/>
                    </a:lnTo>
                    <a:lnTo>
                      <a:pt x="887824" y="0"/>
                    </a:lnTo>
                    <a:lnTo>
                      <a:pt x="1131838" y="488029"/>
                    </a:lnTo>
                    <a:lnTo>
                      <a:pt x="887824" y="976057"/>
                    </a:lnTo>
                    <a:lnTo>
                      <a:pt x="244014" y="976057"/>
                    </a:lnTo>
                    <a:lnTo>
                      <a:pt x="0" y="488029"/>
                    </a:lnTo>
                    <a:close/>
                  </a:path>
                </a:pathLst>
              </a:cu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175658" tIns="171801" rIns="175658" bIns="171801" numCol="1" spcCol="1270" anchor="ctr" anchorCtr="0">
                <a:noAutofit/>
              </a:bodyPr>
              <a:lstStyle/>
              <a:p>
                <a:pPr lvl="0" algn="ctr" defTabSz="7112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/>
                  <a:t>Domain Knowledge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722334" y="329081"/>
              <a:ext cx="4480308" cy="2713013"/>
              <a:chOff x="474999" y="-113124"/>
              <a:chExt cx="4480308" cy="2713013"/>
            </a:xfrm>
          </p:grpSpPr>
          <p:graphicFrame>
            <p:nvGraphicFramePr>
              <p:cNvPr id="23" name="Diagram 22"/>
              <p:cNvGraphicFramePr/>
              <p:nvPr>
                <p:extLst/>
              </p:nvPr>
            </p:nvGraphicFramePr>
            <p:xfrm>
              <a:off x="474999" y="-113124"/>
              <a:ext cx="4480308" cy="271301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cxnSp>
            <p:nvCxnSpPr>
              <p:cNvPr id="24" name="Straight Connector 23"/>
              <p:cNvCxnSpPr/>
              <p:nvPr/>
            </p:nvCxnSpPr>
            <p:spPr>
              <a:xfrm>
                <a:off x="1060257" y="2049320"/>
                <a:ext cx="3309791" cy="0"/>
              </a:xfrm>
              <a:prstGeom prst="line">
                <a:avLst/>
              </a:prstGeom>
              <a:ln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H="1" flipV="1">
                <a:off x="1060254" y="1756658"/>
                <a:ext cx="1" cy="2926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4370048" y="1745438"/>
                <a:ext cx="0" cy="3038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1060257" y="513636"/>
                <a:ext cx="3309791" cy="0"/>
              </a:xfrm>
              <a:prstGeom prst="line">
                <a:avLst/>
              </a:prstGeom>
              <a:ln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4365466" y="501494"/>
                <a:ext cx="0" cy="303882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V="1">
                <a:off x="1066082" y="513636"/>
                <a:ext cx="0" cy="303882"/>
              </a:xfrm>
              <a:prstGeom prst="straightConnector1">
                <a:avLst/>
              </a:prstGeom>
              <a:ln>
                <a:headEnd type="none" w="med" len="med"/>
                <a:tailEnd type="non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729230" y="3811092"/>
              <a:ext cx="5122460" cy="2430211"/>
              <a:chOff x="3481895" y="4020952"/>
              <a:chExt cx="5122460" cy="2430211"/>
            </a:xfrm>
          </p:grpSpPr>
          <p:graphicFrame>
            <p:nvGraphicFramePr>
              <p:cNvPr id="19" name="Diagram 18"/>
              <p:cNvGraphicFramePr/>
              <p:nvPr>
                <p:extLst/>
              </p:nvPr>
            </p:nvGraphicFramePr>
            <p:xfrm>
              <a:off x="3481895" y="4020952"/>
              <a:ext cx="5122460" cy="24302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  <p:sp>
            <p:nvSpPr>
              <p:cNvPr id="20" name="TextBox 19"/>
              <p:cNvSpPr txBox="1"/>
              <p:nvPr/>
            </p:nvSpPr>
            <p:spPr>
              <a:xfrm>
                <a:off x="4406457" y="4733855"/>
                <a:ext cx="959371" cy="476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Plans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886142" y="5251887"/>
                <a:ext cx="1078370" cy="476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Actions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342732" y="4966541"/>
                <a:ext cx="1381496" cy="476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Indicators</a:t>
                </a:r>
              </a:p>
            </p:txBody>
          </p:sp>
        </p:grpSp>
        <p:sp>
          <p:nvSpPr>
            <p:cNvPr id="13" name="Striped Right Arrow 12"/>
            <p:cNvSpPr/>
            <p:nvPr/>
          </p:nvSpPr>
          <p:spPr>
            <a:xfrm>
              <a:off x="5945391" y="1700426"/>
              <a:ext cx="985373" cy="131077"/>
            </a:xfrm>
            <a:prstGeom prst="striped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97654" y="488990"/>
              <a:ext cx="666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DATA</a:t>
              </a:r>
            </a:p>
          </p:txBody>
        </p:sp>
        <p:sp>
          <p:nvSpPr>
            <p:cNvPr id="15" name="Striped Right Arrow 14"/>
            <p:cNvSpPr/>
            <p:nvPr/>
          </p:nvSpPr>
          <p:spPr>
            <a:xfrm rot="14662926">
              <a:off x="4334040" y="3065088"/>
              <a:ext cx="459659" cy="121108"/>
            </a:xfrm>
            <a:prstGeom prst="striped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25551" y="3276165"/>
              <a:ext cx="1721292" cy="476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FEEDBACK</a:t>
              </a:r>
            </a:p>
          </p:txBody>
        </p:sp>
        <p:sp>
          <p:nvSpPr>
            <p:cNvPr id="18" name="Minus 17"/>
            <p:cNvSpPr/>
            <p:nvPr/>
          </p:nvSpPr>
          <p:spPr>
            <a:xfrm rot="14662926">
              <a:off x="4674566" y="3755018"/>
              <a:ext cx="445605" cy="269082"/>
            </a:xfrm>
            <a:prstGeom prst="mathMinus">
              <a:avLst/>
            </a:prstGeom>
            <a:ln>
              <a:beve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Striped Right Arrow 31"/>
          <p:cNvSpPr/>
          <p:nvPr/>
        </p:nvSpPr>
        <p:spPr>
          <a:xfrm rot="6939068">
            <a:off x="5528866" y="2401559"/>
            <a:ext cx="756000" cy="98845"/>
          </a:xfrm>
          <a:prstGeom prst="striped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hevron 32"/>
          <p:cNvSpPr/>
          <p:nvPr/>
        </p:nvSpPr>
        <p:spPr>
          <a:xfrm>
            <a:off x="4662173" y="2781679"/>
            <a:ext cx="179911" cy="160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hevron 33"/>
          <p:cNvSpPr/>
          <p:nvPr/>
        </p:nvSpPr>
        <p:spPr>
          <a:xfrm rot="10800000">
            <a:off x="4662172" y="4054939"/>
            <a:ext cx="179911" cy="160550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374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144" y="699542"/>
            <a:ext cx="2759856" cy="386789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4470A-E200-4572-82AA-5A8382B7C502}" type="datetime1">
              <a:rPr lang="en-GB" altLang="zh-CN" smtClean="0"/>
              <a:t>04/09/2017</a:t>
            </a:fld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9383" b="15636"/>
          <a:stretch/>
        </p:blipFill>
        <p:spPr>
          <a:xfrm>
            <a:off x="539552" y="1485362"/>
            <a:ext cx="4307552" cy="265550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32000" y="225274"/>
            <a:ext cx="8280000" cy="546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3.2. An example: revolutionising the health service (with a geo dimension)?</a:t>
            </a:r>
          </a:p>
        </p:txBody>
      </p:sp>
    </p:spTree>
    <p:extLst>
      <p:ext uri="{BB962C8B-B14F-4D97-AF65-F5344CB8AC3E}">
        <p14:creationId xmlns:p14="http://schemas.microsoft.com/office/powerpoint/2010/main" val="2998614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5C14D-5494-40F6-B9F5-8D8C18D7F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3.3. Additions from AI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BF965-267E-4FA3-B885-1017AFC2F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ML applications: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GB" dirty="0"/>
              <a:t>real-time calibration through ML algorithms; ‘learning in real time?’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GB" dirty="0"/>
              <a:t>a new look at clustering?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GB" dirty="0"/>
              <a:t>a new look at statistics – e.g. propagation of uncertainty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GB" dirty="0"/>
              <a:t>dynamics’ insights in high-dimensional phase spaces; topological data analytics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GB" dirty="0"/>
              <a:t>incorporating prior learning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automation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55FAA-DB73-4CBE-917B-F80952054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DAA9-F388-4C6A-9724-1155F9E925D8}" type="datetime1">
              <a:rPr lang="en-GB" smtClean="0"/>
              <a:t>04/09/2017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F33C0-2913-4F68-A1B7-27DBB904C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Presentation19May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30163-FC35-422D-A059-6C6254D7C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86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&amp;White - Alan Turing">
      <a:dk1>
        <a:sysClr val="windowText" lastClr="000000"/>
      </a:dk1>
      <a:lt1>
        <a:sysClr val="window" lastClr="FFFFFF"/>
      </a:lt1>
      <a:dk2>
        <a:srgbClr val="00FF00"/>
      </a:dk2>
      <a:lt2>
        <a:srgbClr val="00FFFF"/>
      </a:lt2>
      <a:accent1>
        <a:srgbClr val="0000FF"/>
      </a:accent1>
      <a:accent2>
        <a:srgbClr val="7D00FF"/>
      </a:accent2>
      <a:accent3>
        <a:srgbClr val="FF00FF"/>
      </a:accent3>
      <a:accent4>
        <a:srgbClr val="FF0000"/>
      </a:accent4>
      <a:accent5>
        <a:srgbClr val="FF7D00"/>
      </a:accent5>
      <a:accent6>
        <a:srgbClr val="FFFF00"/>
      </a:accent6>
      <a:hlink>
        <a:srgbClr val="FF7D00"/>
      </a:hlink>
      <a:folHlink>
        <a:srgbClr val="0000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D22E6A211DCA4BB83824406D28E9C0" ma:contentTypeVersion="" ma:contentTypeDescription="Create a new document." ma:contentTypeScope="" ma:versionID="eb5cb5c4419ec3f2ebb4e6234fc923c1">
  <xsd:schema xmlns:xsd="http://www.w3.org/2001/XMLSchema" xmlns:xs="http://www.w3.org/2001/XMLSchema" xmlns:p="http://schemas.microsoft.com/office/2006/metadata/properties" xmlns:ns2="ddc16f2e-ac79-420b-bf02-152a3fab2b22" xmlns:ns3="08a1f6fd-e710-4379-a5a2-b3883be714e7" xmlns:ns4="a2be0bb9-d448-4074-b059-cb7e6b3380a4" targetNamespace="http://schemas.microsoft.com/office/2006/metadata/properties" ma:root="true" ma:fieldsID="d2bd4470ed76f86c26e58dccb1ce0090" ns2:_="" ns3:_="" ns4:_="">
    <xsd:import namespace="ddc16f2e-ac79-420b-bf02-152a3fab2b22"/>
    <xsd:import namespace="08a1f6fd-e710-4379-a5a2-b3883be714e7"/>
    <xsd:import namespace="a2be0bb9-d448-4074-b059-cb7e6b3380a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Document_x0020_Description" minOccurs="0"/>
                <xsd:element ref="ns3:b23dd0a42d9b42299b6ab42555bb2b71" minOccurs="0"/>
                <xsd:element ref="ns2:TaxCatchAll" minOccurs="0"/>
                <xsd:element ref="ns3:Document_x0020_Last_x0020_Published" minOccurs="0"/>
                <xsd:element ref="ns3:Document_x0020_Published" minOccurs="0"/>
                <xsd:element ref="ns3:Document_x0020_Summary" minOccurs="0"/>
                <xsd:element ref="ns3:Document_x0020_Unpublished" minOccurs="0"/>
                <xsd:element ref="ns4:Unpublish_x0020_the_x0020_document_x0020__x0028_Public_x0020_Documents_x0029_" minOccurs="0"/>
                <xsd:element ref="ns4:Publish_x0020_the_x0020_document_x0020__x0028_Public_x0020_Documents_x0029_" minOccurs="0"/>
                <xsd:element ref="ns4:Start_x0020_the_x0020_publishing_x0020_process_x0020__x0028_Public_x0020_Documents_x0029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c16f2e-ac79-420b-bf02-152a3fab2b2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13" nillable="true" ma:displayName="Taxonomy Catch All Column" ma:description="" ma:hidden="true" ma:list="{CF309E38-7117-474E-A583-87FAE7C2EDA1}" ma:internalName="TaxCatchAll" ma:showField="CatchAllData" ma:web="{08a1f6fd-e710-4379-a5a2-b3883be714e7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a1f6fd-e710-4379-a5a2-b3883be714e7" elementFormDefault="qualified">
    <xsd:import namespace="http://schemas.microsoft.com/office/2006/documentManagement/types"/>
    <xsd:import namespace="http://schemas.microsoft.com/office/infopath/2007/PartnerControls"/>
    <xsd:element name="Document_x0020_Description" ma:index="10" nillable="true" ma:displayName="Document Description" ma:description="Provide a short synopsis of the documents contents i.e. This document covers how to create a new business process" ma:internalName="Document_x0020_Description">
      <xsd:simpleType>
        <xsd:restriction base="dms:Note"/>
      </xsd:simpleType>
    </xsd:element>
    <xsd:element name="b23dd0a42d9b42299b6ab42555bb2b71" ma:index="12" nillable="true" ma:taxonomy="true" ma:internalName="b23dd0a42d9b42299b6ab42555bb2b71" ma:taxonomyFieldName="Document_x0020_Keywords" ma:displayName="Document Keywords" ma:default="" ma:fieldId="{b23dd0a4-2d9b-4229-9b6a-b42555bb2b71}" ma:taxonomyMulti="true" ma:sspId="db5eb1a5-37e6-488e-b8f0-ddc5ba46631c" ma:termSetId="d9d9f70c-33c9-410e-ad9c-675fe27864f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ocument_x0020_Last_x0020_Published" ma:index="14" nillable="true" ma:displayName="Document Last Published" ma:description="Populated by workflow" ma:internalName="Document_x0020_Last_x0020_Published">
      <xsd:simpleType>
        <xsd:restriction base="dms:Text">
          <xsd:maxLength value="255"/>
        </xsd:restriction>
      </xsd:simpleType>
    </xsd:element>
    <xsd:element name="Document_x0020_Published" ma:index="15" nillable="true" ma:displayName="Document Published" ma:default="0" ma:description="Click to publish the document" ma:internalName="Document_x0020_Published">
      <xsd:simpleType>
        <xsd:restriction base="dms:Boolean"/>
      </xsd:simpleType>
    </xsd:element>
    <xsd:element name="Document_x0020_Summary" ma:index="16" nillable="true" ma:displayName="Document Summary" ma:description="Provide a brief summary of the documents purpose i.e. How to create a business policy" ma:internalName="Document_x0020_Summary">
      <xsd:simpleType>
        <xsd:restriction base="dms:Note"/>
      </xsd:simpleType>
    </xsd:element>
    <xsd:element name="Document_x0020_Unpublished" ma:index="17" nillable="true" ma:displayName="Document Unpublished" ma:default="0" ma:description="Used by workflow, not for user use." ma:internalName="Document_x0020_Unpublishe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be0bb9-d448-4074-b059-cb7e6b3380a4" elementFormDefault="qualified">
    <xsd:import namespace="http://schemas.microsoft.com/office/2006/documentManagement/types"/>
    <xsd:import namespace="http://schemas.microsoft.com/office/infopath/2007/PartnerControls"/>
    <xsd:element name="Unpublish_x0020_the_x0020_document_x0020__x0028_Public_x0020_Documents_x0029_" ma:index="18" nillable="true" ma:displayName="Unpublish the document (Public Documents)" ma:internalName="Unpublish_x0020_the_x0020_document_x0020__x0028_Public_x0020_Documents_x0029_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Publish_x0020_the_x0020_document_x0020__x0028_Public_x0020_Documents_x0029_" ma:index="19" nillable="true" ma:displayName="Publish the document (Public Documents)" ma:internalName="Publish_x0020_the_x0020_document_x0020__x0028_Public_x0020_Documents_x0029_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Start_x0020_the_x0020_publishing_x0020_process_x0020__x0028_Public_x0020_Documents_x0029_" ma:index="20" nillable="true" ma:displayName="Start the publishing process (Public Documents)" ma:internalName="Start_x0020_the_x0020_publishing_x0020_process_x0020__x0028_Public_x0020_Documents_x0029_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Unpublished xmlns="08a1f6fd-e710-4379-a5a2-b3883be714e7">false</Document_x0020_Unpublished>
    <TaxCatchAll xmlns="ddc16f2e-ac79-420b-bf02-152a3fab2b22"/>
    <b23dd0a42d9b42299b6ab42555bb2b71 xmlns="08a1f6fd-e710-4379-a5a2-b3883be714e7">
      <Terms xmlns="http://schemas.microsoft.com/office/infopath/2007/PartnerControls"/>
    </b23dd0a42d9b42299b6ab42555bb2b71>
    <Document_x0020_Published xmlns="08a1f6fd-e710-4379-a5a2-b3883be714e7">false</Document_x0020_Published>
    <Document_x0020_Last_x0020_Published xmlns="08a1f6fd-e710-4379-a5a2-b3883be714e7" xsi:nil="true"/>
    <Document_x0020_Summary xmlns="08a1f6fd-e710-4379-a5a2-b3883be714e7" xsi:nil="true"/>
    <Document_x0020_Description xmlns="08a1f6fd-e710-4379-a5a2-b3883be714e7" xsi:nil="true"/>
    <Unpublish_x0020_the_x0020_document_x0020__x0028_Public_x0020_Documents_x0029_ xmlns="a2be0bb9-d448-4074-b059-cb7e6b3380a4">
      <Url xsi:nil="true"/>
      <Description xsi:nil="true"/>
    </Unpublish_x0020_the_x0020_document_x0020__x0028_Public_x0020_Documents_x0029_>
    <Publish_x0020_the_x0020_document_x0020__x0028_Public_x0020_Documents_x0029_ xmlns="a2be0bb9-d448-4074-b059-cb7e6b3380a4">
      <Url>https://thealanturininstitute.sharepoint.com/sites/Comms/_layouts/15/wrkstat.aspx?List=a2be0bb9-d448-4074-b059-cb7e6b3380a4&amp;WorkflowInstanceName=9a6b4ead-1d63-4d2f-bd21-e76de07330f3</Url>
      <Description>Check for the "Document Published" status</Description>
    </Publish_x0020_the_x0020_document_x0020__x0028_Public_x0020_Documents_x0029_>
    <Start_x0020_the_x0020_publishing_x0020_process_x0020__x0028_Public_x0020_Documents_x0029_ xmlns="a2be0bb9-d448-4074-b059-cb7e6b3380a4">
      <Url xsi:nil="true"/>
      <Description xsi:nil="true"/>
    </Start_x0020_the_x0020_publishing_x0020_process_x0020__x0028_Public_x0020_Documents_x0029_>
  </documentManagement>
</p:properties>
</file>

<file path=customXml/itemProps1.xml><?xml version="1.0" encoding="utf-8"?>
<ds:datastoreItem xmlns:ds="http://schemas.openxmlformats.org/officeDocument/2006/customXml" ds:itemID="{0F4E33CE-C497-48A9-9D34-56FBBE323A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c16f2e-ac79-420b-bf02-152a3fab2b22"/>
    <ds:schemaRef ds:uri="08a1f6fd-e710-4379-a5a2-b3883be714e7"/>
    <ds:schemaRef ds:uri="a2be0bb9-d448-4074-b059-cb7e6b3380a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A18205-3CD1-4730-9551-28C5D9AB14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0326E6-F97C-483C-A266-3318CE82E05A}">
  <ds:schemaRefs>
    <ds:schemaRef ds:uri="http://schemas.microsoft.com/office/2006/metadata/properties"/>
    <ds:schemaRef ds:uri="08a1f6fd-e710-4379-a5a2-b3883be714e7"/>
    <ds:schemaRef ds:uri="http://schemas.microsoft.com/office/2006/documentManagement/types"/>
    <ds:schemaRef ds:uri="http://purl.org/dc/terms/"/>
    <ds:schemaRef ds:uri="http://purl.org/dc/dcmitype/"/>
    <ds:schemaRef ds:uri="a2be0bb9-d448-4074-b059-cb7e6b3380a4"/>
    <ds:schemaRef ds:uri="ddc16f2e-ac79-420b-bf02-152a3fab2b22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Branded%20Master%20PPT%20Slides%20v3</Template>
  <TotalTime>2084</TotalTime>
  <Words>2176</Words>
  <Application>Microsoft Office PowerPoint</Application>
  <PresentationFormat>On-screen Show (16:9)</PresentationFormat>
  <Paragraphs>329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黑体</vt:lpstr>
      <vt:lpstr>SimSun</vt:lpstr>
      <vt:lpstr>Arial</vt:lpstr>
      <vt:lpstr>Calibri</vt:lpstr>
      <vt:lpstr>Helvetica</vt:lpstr>
      <vt:lpstr>Times New Roman</vt:lpstr>
      <vt:lpstr>Office Theme</vt:lpstr>
      <vt:lpstr>Geocomputation in a new era: modelling and analytics-driven planning   Alan Wilson Chief Executive The Alan Turing Institute</vt:lpstr>
      <vt:lpstr>1. Background</vt:lpstr>
      <vt:lpstr>2. Urban modelling: a quick recap</vt:lpstr>
      <vt:lpstr>PowerPoint Presentation</vt:lpstr>
      <vt:lpstr>3. ‘Big data’: data science perspectives</vt:lpstr>
      <vt:lpstr>PowerPoint Presentation</vt:lpstr>
      <vt:lpstr>PowerPoint Presentation</vt:lpstr>
      <vt:lpstr>PowerPoint Presentation</vt:lpstr>
      <vt:lpstr>3.3. Additions from AI </vt:lpstr>
      <vt:lpstr>Modelling the UK: Quant</vt:lpstr>
      <vt:lpstr>5. The new era-1: for modellers?</vt:lpstr>
      <vt:lpstr>PowerPoint Presentation</vt:lpstr>
      <vt:lpstr>PowerPoint Presentation</vt:lpstr>
      <vt:lpstr>5.2. Extending the range: new subsystems, the truly comprehensive model?</vt:lpstr>
      <vt:lpstr>Example 1. A multi-national trade model: the South Pacific (container services) – Medda et Al (2017)</vt:lpstr>
      <vt:lpstr>The multi-layer model</vt:lpstr>
      <vt:lpstr>Principal SPIC trade flows</vt:lpstr>
      <vt:lpstr>SPIC trade underpinned by layers</vt:lpstr>
      <vt:lpstr>PowerPoint Presentation</vt:lpstr>
      <vt:lpstr>Example 3. Trade flows from the world model [Wilson (ed.), 2016]</vt:lpstr>
      <vt:lpstr>Modelling the UK: Quant</vt:lpstr>
      <vt:lpstr>5.3. Model types: combining through conditional probabilities</vt:lpstr>
      <vt:lpstr>5.4. Dynamics: beyond PoC</vt:lpstr>
      <vt:lpstr>Possibility cones  Dearden and Wilson (2015)</vt:lpstr>
      <vt:lpstr>Full dynamics in a a Lowry model  Dearden and Wilson (2015)</vt:lpstr>
      <vt:lpstr>PowerPoint Presentation</vt:lpstr>
      <vt:lpstr>Can this ‘new era’ be achieved?</vt:lpstr>
      <vt:lpstr>For young researchers …….</vt:lpstr>
      <vt:lpstr>Getting ahead of the fashion: laying bets</vt:lpstr>
      <vt:lpstr>Annex. Steps to a comprehensive model in the new era</vt:lpstr>
      <vt:lpstr>PowerPoint Presentation</vt:lpstr>
      <vt:lpstr>PowerPoint Presentation</vt:lpstr>
      <vt:lpstr>References-1: books</vt:lpstr>
      <vt:lpstr>References-2: papers</vt:lpstr>
      <vt:lpstr>References-3: Foresight – Fututre of Cities Reports ………..</vt:lpstr>
    </vt:vector>
  </TitlesOfParts>
  <Company>Yellow Balloon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Alan Turing Institute</dc:title>
  <dc:creator>Sophie Mclvor</dc:creator>
  <cp:lastModifiedBy>Alan Wilson</cp:lastModifiedBy>
  <cp:revision>122</cp:revision>
  <cp:lastPrinted>2017-07-20T13:45:46Z</cp:lastPrinted>
  <dcterms:created xsi:type="dcterms:W3CDTF">2017-03-06T16:45:41Z</dcterms:created>
  <dcterms:modified xsi:type="dcterms:W3CDTF">2017-09-04T20:17:33Z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0x01010002D22E6A211DCA4BB83824406D28E9C0</vt:lpwstr>
  </property>
  <property fmtid="{D5CDD505-2E9C-101B-9397-08002B2CF9AE}" pid="3" name="Document Keywords">
    <vt:lpwstr/>
  </property>
</Properties>
</file>